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Inter Bold" charset="1" panose="020B0802030000000004"/>
      <p:regular r:id="rId15"/>
    </p:embeddedFont>
    <p:embeddedFont>
      <p:font typeface="Open Sans" charset="1" panose="00000000000000000000"/>
      <p:regular r:id="rId16"/>
    </p:embeddedFont>
    <p:embeddedFont>
      <p:font typeface="Open Sans Bold" charset="1" panose="00000000000000000000"/>
      <p:regular r:id="rId17"/>
    </p:embeddedFont>
    <p:embeddedFont>
      <p:font typeface="Inter" charset="1" panose="020B05020300000000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.jpeg" Type="http://schemas.openxmlformats.org/officeDocument/2006/relationships/image"/><Relationship Id="rId4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4287500" y="2857500"/>
            <a:ext cx="3333750" cy="0"/>
          </a:xfrm>
          <a:prstGeom prst="line">
            <a:avLst/>
          </a:prstGeom>
          <a:ln cap="flat" w="9525">
            <a:solidFill>
              <a:srgbClr val="E87C3E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900000">
            <a:off x="11430000" y="-476250"/>
            <a:ext cx="7620000" cy="1905000"/>
            <a:chOff x="0" y="0"/>
            <a:chExt cx="10160000" cy="254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16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10160000">
                  <a:moveTo>
                    <a:pt x="0" y="0"/>
                  </a:moveTo>
                  <a:lnTo>
                    <a:pt x="10160000" y="0"/>
                  </a:lnTo>
                  <a:lnTo>
                    <a:pt x="10160000" y="2540000"/>
                  </a:lnTo>
                  <a:lnTo>
                    <a:pt x="0" y="2540000"/>
                  </a:lnTo>
                  <a:close/>
                </a:path>
              </a:pathLst>
            </a:custGeom>
            <a:solidFill>
              <a:srgbClr val="1A2B4A">
                <a:alpha val="14902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571500" y="1428750"/>
            <a:ext cx="1714500" cy="1714500"/>
            <a:chOff x="0" y="0"/>
            <a:chExt cx="2286000" cy="228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860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2286000">
                  <a:moveTo>
                    <a:pt x="1143000" y="0"/>
                  </a:moveTo>
                  <a:cubicBezTo>
                    <a:pt x="511739" y="0"/>
                    <a:pt x="0" y="511739"/>
                    <a:pt x="0" y="1143000"/>
                  </a:cubicBezTo>
                  <a:cubicBezTo>
                    <a:pt x="0" y="1774261"/>
                    <a:pt x="511739" y="2286000"/>
                    <a:pt x="1143000" y="2286000"/>
                  </a:cubicBezTo>
                  <a:cubicBezTo>
                    <a:pt x="1774261" y="2286000"/>
                    <a:pt x="2286000" y="1774261"/>
                    <a:pt x="2286000" y="1143000"/>
                  </a:cubicBezTo>
                  <a:cubicBezTo>
                    <a:pt x="2286000" y="511739"/>
                    <a:pt x="1774261" y="0"/>
                    <a:pt x="1143000" y="0"/>
                  </a:cubicBezTo>
                  <a:close/>
                </a:path>
              </a:pathLst>
            </a:custGeom>
            <a:solidFill>
              <a:srgbClr val="E87C3E">
                <a:alpha val="24706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4763750" y="1143000"/>
            <a:ext cx="76200" cy="76200"/>
            <a:chOff x="0" y="0"/>
            <a:chExt cx="101600" cy="1016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1600" cy="101600"/>
            </a:xfrm>
            <a:custGeom>
              <a:avLst/>
              <a:gdLst/>
              <a:ahLst/>
              <a:cxnLst/>
              <a:rect r="r" b="b" t="t" l="l"/>
              <a:pathLst>
                <a:path h="101600" w="101600">
                  <a:moveTo>
                    <a:pt x="50800" y="0"/>
                  </a:moveTo>
                  <a:cubicBezTo>
                    <a:pt x="22744" y="0"/>
                    <a:pt x="0" y="22744"/>
                    <a:pt x="0" y="50800"/>
                  </a:cubicBezTo>
                  <a:cubicBezTo>
                    <a:pt x="0" y="78856"/>
                    <a:pt x="22744" y="101600"/>
                    <a:pt x="50800" y="101600"/>
                  </a:cubicBezTo>
                  <a:cubicBezTo>
                    <a:pt x="78856" y="101600"/>
                    <a:pt x="101600" y="78856"/>
                    <a:pt x="101600" y="50800"/>
                  </a:cubicBezTo>
                  <a:cubicBezTo>
                    <a:pt x="101600" y="22744"/>
                    <a:pt x="78856" y="0"/>
                    <a:pt x="50800" y="0"/>
                  </a:cubicBezTo>
                  <a:close/>
                </a:path>
              </a:pathLst>
            </a:custGeom>
            <a:solidFill>
              <a:srgbClr val="1A2B4A">
                <a:alpha val="40000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5049500" y="1143000"/>
            <a:ext cx="76200" cy="76200"/>
            <a:chOff x="0" y="0"/>
            <a:chExt cx="101600" cy="1016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1600" cy="101600"/>
            </a:xfrm>
            <a:custGeom>
              <a:avLst/>
              <a:gdLst/>
              <a:ahLst/>
              <a:cxnLst/>
              <a:rect r="r" b="b" t="t" l="l"/>
              <a:pathLst>
                <a:path h="101600" w="101600">
                  <a:moveTo>
                    <a:pt x="50800" y="0"/>
                  </a:moveTo>
                  <a:cubicBezTo>
                    <a:pt x="22744" y="0"/>
                    <a:pt x="0" y="22744"/>
                    <a:pt x="0" y="50800"/>
                  </a:cubicBezTo>
                  <a:cubicBezTo>
                    <a:pt x="0" y="78856"/>
                    <a:pt x="22744" y="101600"/>
                    <a:pt x="50800" y="101600"/>
                  </a:cubicBezTo>
                  <a:cubicBezTo>
                    <a:pt x="78856" y="101600"/>
                    <a:pt x="101600" y="78856"/>
                    <a:pt x="101600" y="50800"/>
                  </a:cubicBezTo>
                  <a:cubicBezTo>
                    <a:pt x="101600" y="22744"/>
                    <a:pt x="78856" y="0"/>
                    <a:pt x="50800" y="0"/>
                  </a:cubicBezTo>
                  <a:close/>
                </a:path>
              </a:pathLst>
            </a:custGeom>
            <a:solidFill>
              <a:srgbClr val="1A2B4A">
                <a:alpha val="40000"/>
              </a:srgbClr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335250" y="1143000"/>
            <a:ext cx="76200" cy="76200"/>
            <a:chOff x="0" y="0"/>
            <a:chExt cx="101600" cy="1016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1600" cy="101600"/>
            </a:xfrm>
            <a:custGeom>
              <a:avLst/>
              <a:gdLst/>
              <a:ahLst/>
              <a:cxnLst/>
              <a:rect r="r" b="b" t="t" l="l"/>
              <a:pathLst>
                <a:path h="101600" w="101600">
                  <a:moveTo>
                    <a:pt x="50800" y="0"/>
                  </a:moveTo>
                  <a:cubicBezTo>
                    <a:pt x="22744" y="0"/>
                    <a:pt x="0" y="22744"/>
                    <a:pt x="0" y="50800"/>
                  </a:cubicBezTo>
                  <a:cubicBezTo>
                    <a:pt x="0" y="78856"/>
                    <a:pt x="22744" y="101600"/>
                    <a:pt x="50800" y="101600"/>
                  </a:cubicBezTo>
                  <a:cubicBezTo>
                    <a:pt x="78856" y="101600"/>
                    <a:pt x="101600" y="78856"/>
                    <a:pt x="101600" y="50800"/>
                  </a:cubicBezTo>
                  <a:cubicBezTo>
                    <a:pt x="101600" y="22744"/>
                    <a:pt x="78856" y="0"/>
                    <a:pt x="50800" y="0"/>
                  </a:cubicBezTo>
                  <a:close/>
                </a:path>
              </a:pathLst>
            </a:custGeom>
            <a:solidFill>
              <a:srgbClr val="1A2B4A">
                <a:alpha val="40000"/>
              </a:srgbClr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5621000" y="1143000"/>
            <a:ext cx="76200" cy="76200"/>
            <a:chOff x="0" y="0"/>
            <a:chExt cx="101600" cy="1016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1600" cy="101600"/>
            </a:xfrm>
            <a:custGeom>
              <a:avLst/>
              <a:gdLst/>
              <a:ahLst/>
              <a:cxnLst/>
              <a:rect r="r" b="b" t="t" l="l"/>
              <a:pathLst>
                <a:path h="101600" w="101600">
                  <a:moveTo>
                    <a:pt x="50800" y="0"/>
                  </a:moveTo>
                  <a:cubicBezTo>
                    <a:pt x="22744" y="0"/>
                    <a:pt x="0" y="22744"/>
                    <a:pt x="0" y="50800"/>
                  </a:cubicBezTo>
                  <a:cubicBezTo>
                    <a:pt x="0" y="78856"/>
                    <a:pt x="22744" y="101600"/>
                    <a:pt x="50800" y="101600"/>
                  </a:cubicBezTo>
                  <a:cubicBezTo>
                    <a:pt x="78856" y="101600"/>
                    <a:pt x="101600" y="78856"/>
                    <a:pt x="101600" y="50800"/>
                  </a:cubicBezTo>
                  <a:cubicBezTo>
                    <a:pt x="101600" y="22744"/>
                    <a:pt x="78856" y="0"/>
                    <a:pt x="50800" y="0"/>
                  </a:cubicBezTo>
                  <a:close/>
                </a:path>
              </a:pathLst>
            </a:custGeom>
            <a:solidFill>
              <a:srgbClr val="1A2B4A">
                <a:alpha val="40000"/>
              </a:srgbClr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4763750" y="1428750"/>
            <a:ext cx="76200" cy="76200"/>
            <a:chOff x="0" y="0"/>
            <a:chExt cx="101600" cy="1016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1600" cy="101600"/>
            </a:xfrm>
            <a:custGeom>
              <a:avLst/>
              <a:gdLst/>
              <a:ahLst/>
              <a:cxnLst/>
              <a:rect r="r" b="b" t="t" l="l"/>
              <a:pathLst>
                <a:path h="101600" w="101600">
                  <a:moveTo>
                    <a:pt x="50800" y="0"/>
                  </a:moveTo>
                  <a:cubicBezTo>
                    <a:pt x="22744" y="0"/>
                    <a:pt x="0" y="22744"/>
                    <a:pt x="0" y="50800"/>
                  </a:cubicBezTo>
                  <a:cubicBezTo>
                    <a:pt x="0" y="78856"/>
                    <a:pt x="22744" y="101600"/>
                    <a:pt x="50800" y="101600"/>
                  </a:cubicBezTo>
                  <a:cubicBezTo>
                    <a:pt x="78856" y="101600"/>
                    <a:pt x="101600" y="78856"/>
                    <a:pt x="101600" y="50800"/>
                  </a:cubicBezTo>
                  <a:cubicBezTo>
                    <a:pt x="101600" y="22744"/>
                    <a:pt x="78856" y="0"/>
                    <a:pt x="50800" y="0"/>
                  </a:cubicBezTo>
                  <a:close/>
                </a:path>
              </a:pathLst>
            </a:custGeom>
            <a:solidFill>
              <a:srgbClr val="1A2B4A">
                <a:alpha val="40000"/>
              </a:srgbClr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049500" y="1428750"/>
            <a:ext cx="76200" cy="76200"/>
            <a:chOff x="0" y="0"/>
            <a:chExt cx="101600" cy="1016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101600"/>
            </a:xfrm>
            <a:custGeom>
              <a:avLst/>
              <a:gdLst/>
              <a:ahLst/>
              <a:cxnLst/>
              <a:rect r="r" b="b" t="t" l="l"/>
              <a:pathLst>
                <a:path h="101600" w="101600">
                  <a:moveTo>
                    <a:pt x="50800" y="0"/>
                  </a:moveTo>
                  <a:cubicBezTo>
                    <a:pt x="22744" y="0"/>
                    <a:pt x="0" y="22744"/>
                    <a:pt x="0" y="50800"/>
                  </a:cubicBezTo>
                  <a:cubicBezTo>
                    <a:pt x="0" y="78856"/>
                    <a:pt x="22744" y="101600"/>
                    <a:pt x="50800" y="101600"/>
                  </a:cubicBezTo>
                  <a:cubicBezTo>
                    <a:pt x="78856" y="101600"/>
                    <a:pt x="101600" y="78856"/>
                    <a:pt x="101600" y="50800"/>
                  </a:cubicBezTo>
                  <a:cubicBezTo>
                    <a:pt x="101600" y="22744"/>
                    <a:pt x="78856" y="0"/>
                    <a:pt x="50800" y="0"/>
                  </a:cubicBezTo>
                  <a:close/>
                </a:path>
              </a:pathLst>
            </a:custGeom>
            <a:solidFill>
              <a:srgbClr val="1A2B4A">
                <a:alpha val="40000"/>
              </a:srgbClr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5335250" y="1428750"/>
            <a:ext cx="76200" cy="76200"/>
            <a:chOff x="0" y="0"/>
            <a:chExt cx="101600" cy="1016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1600" cy="101600"/>
            </a:xfrm>
            <a:custGeom>
              <a:avLst/>
              <a:gdLst/>
              <a:ahLst/>
              <a:cxnLst/>
              <a:rect r="r" b="b" t="t" l="l"/>
              <a:pathLst>
                <a:path h="101600" w="101600">
                  <a:moveTo>
                    <a:pt x="50800" y="0"/>
                  </a:moveTo>
                  <a:cubicBezTo>
                    <a:pt x="22744" y="0"/>
                    <a:pt x="0" y="22744"/>
                    <a:pt x="0" y="50800"/>
                  </a:cubicBezTo>
                  <a:cubicBezTo>
                    <a:pt x="0" y="78856"/>
                    <a:pt x="22744" y="101600"/>
                    <a:pt x="50800" y="101600"/>
                  </a:cubicBezTo>
                  <a:cubicBezTo>
                    <a:pt x="78856" y="101600"/>
                    <a:pt x="101600" y="78856"/>
                    <a:pt x="101600" y="50800"/>
                  </a:cubicBezTo>
                  <a:cubicBezTo>
                    <a:pt x="101600" y="22744"/>
                    <a:pt x="78856" y="0"/>
                    <a:pt x="50800" y="0"/>
                  </a:cubicBezTo>
                  <a:close/>
                </a:path>
              </a:pathLst>
            </a:custGeom>
            <a:solidFill>
              <a:srgbClr val="1A2B4A">
                <a:alpha val="40000"/>
              </a:srgbClr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5621000" y="1428750"/>
            <a:ext cx="76200" cy="76200"/>
            <a:chOff x="0" y="0"/>
            <a:chExt cx="101600" cy="1016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1600" cy="101600"/>
            </a:xfrm>
            <a:custGeom>
              <a:avLst/>
              <a:gdLst/>
              <a:ahLst/>
              <a:cxnLst/>
              <a:rect r="r" b="b" t="t" l="l"/>
              <a:pathLst>
                <a:path h="101600" w="101600">
                  <a:moveTo>
                    <a:pt x="50800" y="0"/>
                  </a:moveTo>
                  <a:cubicBezTo>
                    <a:pt x="22744" y="0"/>
                    <a:pt x="0" y="22744"/>
                    <a:pt x="0" y="50800"/>
                  </a:cubicBezTo>
                  <a:cubicBezTo>
                    <a:pt x="0" y="78856"/>
                    <a:pt x="22744" y="101600"/>
                    <a:pt x="50800" y="101600"/>
                  </a:cubicBezTo>
                  <a:cubicBezTo>
                    <a:pt x="78856" y="101600"/>
                    <a:pt x="101600" y="78856"/>
                    <a:pt x="101600" y="50800"/>
                  </a:cubicBezTo>
                  <a:cubicBezTo>
                    <a:pt x="101600" y="22744"/>
                    <a:pt x="78856" y="0"/>
                    <a:pt x="50800" y="0"/>
                  </a:cubicBezTo>
                  <a:close/>
                </a:path>
              </a:pathLst>
            </a:custGeom>
            <a:solidFill>
              <a:srgbClr val="1A2B4A">
                <a:alpha val="40000"/>
              </a:srgbClr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4763750" y="1714500"/>
            <a:ext cx="76200" cy="76200"/>
            <a:chOff x="0" y="0"/>
            <a:chExt cx="101600" cy="1016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1600" cy="101600"/>
            </a:xfrm>
            <a:custGeom>
              <a:avLst/>
              <a:gdLst/>
              <a:ahLst/>
              <a:cxnLst/>
              <a:rect r="r" b="b" t="t" l="l"/>
              <a:pathLst>
                <a:path h="101600" w="101600">
                  <a:moveTo>
                    <a:pt x="50800" y="0"/>
                  </a:moveTo>
                  <a:cubicBezTo>
                    <a:pt x="22744" y="0"/>
                    <a:pt x="0" y="22744"/>
                    <a:pt x="0" y="50800"/>
                  </a:cubicBezTo>
                  <a:cubicBezTo>
                    <a:pt x="0" y="78856"/>
                    <a:pt x="22744" y="101600"/>
                    <a:pt x="50800" y="101600"/>
                  </a:cubicBezTo>
                  <a:cubicBezTo>
                    <a:pt x="78856" y="101600"/>
                    <a:pt x="101600" y="78856"/>
                    <a:pt x="101600" y="50800"/>
                  </a:cubicBezTo>
                  <a:cubicBezTo>
                    <a:pt x="101600" y="22744"/>
                    <a:pt x="78856" y="0"/>
                    <a:pt x="50800" y="0"/>
                  </a:cubicBezTo>
                  <a:close/>
                </a:path>
              </a:pathLst>
            </a:custGeom>
            <a:solidFill>
              <a:srgbClr val="1A2B4A">
                <a:alpha val="40000"/>
              </a:srgbClr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5049500" y="1714500"/>
            <a:ext cx="76200" cy="76200"/>
            <a:chOff x="0" y="0"/>
            <a:chExt cx="101600" cy="1016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1600" cy="101600"/>
            </a:xfrm>
            <a:custGeom>
              <a:avLst/>
              <a:gdLst/>
              <a:ahLst/>
              <a:cxnLst/>
              <a:rect r="r" b="b" t="t" l="l"/>
              <a:pathLst>
                <a:path h="101600" w="101600">
                  <a:moveTo>
                    <a:pt x="50800" y="0"/>
                  </a:moveTo>
                  <a:cubicBezTo>
                    <a:pt x="22744" y="0"/>
                    <a:pt x="0" y="22744"/>
                    <a:pt x="0" y="50800"/>
                  </a:cubicBezTo>
                  <a:cubicBezTo>
                    <a:pt x="0" y="78856"/>
                    <a:pt x="22744" y="101600"/>
                    <a:pt x="50800" y="101600"/>
                  </a:cubicBezTo>
                  <a:cubicBezTo>
                    <a:pt x="78856" y="101600"/>
                    <a:pt x="101600" y="78856"/>
                    <a:pt x="101600" y="50800"/>
                  </a:cubicBezTo>
                  <a:cubicBezTo>
                    <a:pt x="101600" y="22744"/>
                    <a:pt x="78856" y="0"/>
                    <a:pt x="50800" y="0"/>
                  </a:cubicBezTo>
                  <a:close/>
                </a:path>
              </a:pathLst>
            </a:custGeom>
            <a:solidFill>
              <a:srgbClr val="1A2B4A">
                <a:alpha val="40000"/>
              </a:srgbClr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5335250" y="1714500"/>
            <a:ext cx="76200" cy="76200"/>
            <a:chOff x="0" y="0"/>
            <a:chExt cx="101600" cy="101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1600" cy="101600"/>
            </a:xfrm>
            <a:custGeom>
              <a:avLst/>
              <a:gdLst/>
              <a:ahLst/>
              <a:cxnLst/>
              <a:rect r="r" b="b" t="t" l="l"/>
              <a:pathLst>
                <a:path h="101600" w="101600">
                  <a:moveTo>
                    <a:pt x="50800" y="0"/>
                  </a:moveTo>
                  <a:cubicBezTo>
                    <a:pt x="22744" y="0"/>
                    <a:pt x="0" y="22744"/>
                    <a:pt x="0" y="50800"/>
                  </a:cubicBezTo>
                  <a:cubicBezTo>
                    <a:pt x="0" y="78856"/>
                    <a:pt x="22744" y="101600"/>
                    <a:pt x="50800" y="101600"/>
                  </a:cubicBezTo>
                  <a:cubicBezTo>
                    <a:pt x="78856" y="101600"/>
                    <a:pt x="101600" y="78856"/>
                    <a:pt x="101600" y="50800"/>
                  </a:cubicBezTo>
                  <a:cubicBezTo>
                    <a:pt x="101600" y="22744"/>
                    <a:pt x="78856" y="0"/>
                    <a:pt x="50800" y="0"/>
                  </a:cubicBezTo>
                  <a:close/>
                </a:path>
              </a:pathLst>
            </a:custGeom>
            <a:solidFill>
              <a:srgbClr val="1A2B4A">
                <a:alpha val="40000"/>
              </a:srgbClr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5621000" y="1714500"/>
            <a:ext cx="76200" cy="76200"/>
            <a:chOff x="0" y="0"/>
            <a:chExt cx="101600" cy="1016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1600" cy="101600"/>
            </a:xfrm>
            <a:custGeom>
              <a:avLst/>
              <a:gdLst/>
              <a:ahLst/>
              <a:cxnLst/>
              <a:rect r="r" b="b" t="t" l="l"/>
              <a:pathLst>
                <a:path h="101600" w="101600">
                  <a:moveTo>
                    <a:pt x="50800" y="0"/>
                  </a:moveTo>
                  <a:cubicBezTo>
                    <a:pt x="22744" y="0"/>
                    <a:pt x="0" y="22744"/>
                    <a:pt x="0" y="50800"/>
                  </a:cubicBezTo>
                  <a:cubicBezTo>
                    <a:pt x="0" y="78856"/>
                    <a:pt x="22744" y="101600"/>
                    <a:pt x="50800" y="101600"/>
                  </a:cubicBezTo>
                  <a:cubicBezTo>
                    <a:pt x="78856" y="101600"/>
                    <a:pt x="101600" y="78856"/>
                    <a:pt x="101600" y="50800"/>
                  </a:cubicBezTo>
                  <a:cubicBezTo>
                    <a:pt x="101600" y="22744"/>
                    <a:pt x="78856" y="0"/>
                    <a:pt x="50800" y="0"/>
                  </a:cubicBezTo>
                  <a:close/>
                </a:path>
              </a:pathLst>
            </a:custGeom>
            <a:solidFill>
              <a:srgbClr val="1A2B4A">
                <a:alpha val="40000"/>
              </a:srgbClr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4763750" y="2000250"/>
            <a:ext cx="76200" cy="76200"/>
            <a:chOff x="0" y="0"/>
            <a:chExt cx="101600" cy="1016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01600" cy="101600"/>
            </a:xfrm>
            <a:custGeom>
              <a:avLst/>
              <a:gdLst/>
              <a:ahLst/>
              <a:cxnLst/>
              <a:rect r="r" b="b" t="t" l="l"/>
              <a:pathLst>
                <a:path h="101600" w="101600">
                  <a:moveTo>
                    <a:pt x="50800" y="0"/>
                  </a:moveTo>
                  <a:cubicBezTo>
                    <a:pt x="22744" y="0"/>
                    <a:pt x="0" y="22744"/>
                    <a:pt x="0" y="50800"/>
                  </a:cubicBezTo>
                  <a:cubicBezTo>
                    <a:pt x="0" y="78856"/>
                    <a:pt x="22744" y="101600"/>
                    <a:pt x="50800" y="101600"/>
                  </a:cubicBezTo>
                  <a:cubicBezTo>
                    <a:pt x="78856" y="101600"/>
                    <a:pt x="101600" y="78856"/>
                    <a:pt x="101600" y="50800"/>
                  </a:cubicBezTo>
                  <a:cubicBezTo>
                    <a:pt x="101600" y="22744"/>
                    <a:pt x="78856" y="0"/>
                    <a:pt x="50800" y="0"/>
                  </a:cubicBezTo>
                  <a:close/>
                </a:path>
              </a:pathLst>
            </a:custGeom>
            <a:solidFill>
              <a:srgbClr val="1A2B4A">
                <a:alpha val="40000"/>
              </a:srgbClr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5049500" y="2000250"/>
            <a:ext cx="76200" cy="76200"/>
            <a:chOff x="0" y="0"/>
            <a:chExt cx="101600" cy="1016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01600" cy="101600"/>
            </a:xfrm>
            <a:custGeom>
              <a:avLst/>
              <a:gdLst/>
              <a:ahLst/>
              <a:cxnLst/>
              <a:rect r="r" b="b" t="t" l="l"/>
              <a:pathLst>
                <a:path h="101600" w="101600">
                  <a:moveTo>
                    <a:pt x="50800" y="0"/>
                  </a:moveTo>
                  <a:cubicBezTo>
                    <a:pt x="22744" y="0"/>
                    <a:pt x="0" y="22744"/>
                    <a:pt x="0" y="50800"/>
                  </a:cubicBezTo>
                  <a:cubicBezTo>
                    <a:pt x="0" y="78856"/>
                    <a:pt x="22744" y="101600"/>
                    <a:pt x="50800" y="101600"/>
                  </a:cubicBezTo>
                  <a:cubicBezTo>
                    <a:pt x="78856" y="101600"/>
                    <a:pt x="101600" y="78856"/>
                    <a:pt x="101600" y="50800"/>
                  </a:cubicBezTo>
                  <a:cubicBezTo>
                    <a:pt x="101600" y="22744"/>
                    <a:pt x="78856" y="0"/>
                    <a:pt x="50800" y="0"/>
                  </a:cubicBezTo>
                  <a:close/>
                </a:path>
              </a:pathLst>
            </a:custGeom>
            <a:solidFill>
              <a:srgbClr val="1A2B4A">
                <a:alpha val="40000"/>
              </a:srgbClr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5335250" y="2000250"/>
            <a:ext cx="76200" cy="76200"/>
            <a:chOff x="0" y="0"/>
            <a:chExt cx="101600" cy="1016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1600" cy="101600"/>
            </a:xfrm>
            <a:custGeom>
              <a:avLst/>
              <a:gdLst/>
              <a:ahLst/>
              <a:cxnLst/>
              <a:rect r="r" b="b" t="t" l="l"/>
              <a:pathLst>
                <a:path h="101600" w="101600">
                  <a:moveTo>
                    <a:pt x="50800" y="0"/>
                  </a:moveTo>
                  <a:cubicBezTo>
                    <a:pt x="22744" y="0"/>
                    <a:pt x="0" y="22744"/>
                    <a:pt x="0" y="50800"/>
                  </a:cubicBezTo>
                  <a:cubicBezTo>
                    <a:pt x="0" y="78856"/>
                    <a:pt x="22744" y="101600"/>
                    <a:pt x="50800" y="101600"/>
                  </a:cubicBezTo>
                  <a:cubicBezTo>
                    <a:pt x="78856" y="101600"/>
                    <a:pt x="101600" y="78856"/>
                    <a:pt x="101600" y="50800"/>
                  </a:cubicBezTo>
                  <a:cubicBezTo>
                    <a:pt x="101600" y="22744"/>
                    <a:pt x="78856" y="0"/>
                    <a:pt x="50800" y="0"/>
                  </a:cubicBezTo>
                  <a:close/>
                </a:path>
              </a:pathLst>
            </a:custGeom>
            <a:solidFill>
              <a:srgbClr val="1A2B4A">
                <a:alpha val="40000"/>
              </a:srgbClr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5621000" y="2000250"/>
            <a:ext cx="76200" cy="76200"/>
            <a:chOff x="0" y="0"/>
            <a:chExt cx="101600" cy="1016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01600" cy="101600"/>
            </a:xfrm>
            <a:custGeom>
              <a:avLst/>
              <a:gdLst/>
              <a:ahLst/>
              <a:cxnLst/>
              <a:rect r="r" b="b" t="t" l="l"/>
              <a:pathLst>
                <a:path h="101600" w="101600">
                  <a:moveTo>
                    <a:pt x="50800" y="0"/>
                  </a:moveTo>
                  <a:cubicBezTo>
                    <a:pt x="22744" y="0"/>
                    <a:pt x="0" y="22744"/>
                    <a:pt x="0" y="50800"/>
                  </a:cubicBezTo>
                  <a:cubicBezTo>
                    <a:pt x="0" y="78856"/>
                    <a:pt x="22744" y="101600"/>
                    <a:pt x="50800" y="101600"/>
                  </a:cubicBezTo>
                  <a:cubicBezTo>
                    <a:pt x="78856" y="101600"/>
                    <a:pt x="101600" y="78856"/>
                    <a:pt x="101600" y="50800"/>
                  </a:cubicBezTo>
                  <a:cubicBezTo>
                    <a:pt x="101600" y="22744"/>
                    <a:pt x="78856" y="0"/>
                    <a:pt x="50800" y="0"/>
                  </a:cubicBezTo>
                  <a:close/>
                </a:path>
              </a:pathLst>
            </a:custGeom>
            <a:solidFill>
              <a:srgbClr val="1A2B4A">
                <a:alpha val="40000"/>
              </a:srgbClr>
            </a:solidFill>
          </p:spPr>
        </p:sp>
      </p:grpSp>
      <p:sp>
        <p:nvSpPr>
          <p:cNvPr name="AutoShape 39" id="39"/>
          <p:cNvSpPr/>
          <p:nvPr/>
        </p:nvSpPr>
        <p:spPr>
          <a:xfrm>
            <a:off x="14287500" y="2381250"/>
            <a:ext cx="3333750" cy="0"/>
          </a:xfrm>
          <a:prstGeom prst="line">
            <a:avLst/>
          </a:prstGeom>
          <a:ln cap="flat" w="9525">
            <a:solidFill>
              <a:srgbClr val="E87C3E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0" id="40"/>
          <p:cNvSpPr/>
          <p:nvPr/>
        </p:nvSpPr>
        <p:spPr>
          <a:xfrm>
            <a:off x="14287500" y="1905000"/>
            <a:ext cx="3333750" cy="0"/>
          </a:xfrm>
          <a:prstGeom prst="line">
            <a:avLst/>
          </a:prstGeom>
          <a:ln cap="flat" w="9525">
            <a:solidFill>
              <a:srgbClr val="E87C3E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1" id="41"/>
          <p:cNvGrpSpPr/>
          <p:nvPr/>
        </p:nvGrpSpPr>
        <p:grpSpPr>
          <a:xfrm rot="900000">
            <a:off x="-2714139" y="3477111"/>
            <a:ext cx="3810000" cy="3810000"/>
            <a:chOff x="0" y="0"/>
            <a:chExt cx="5080000" cy="50800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5080000" cy="5080000"/>
            </a:xfrm>
            <a:custGeom>
              <a:avLst/>
              <a:gdLst/>
              <a:ahLst/>
              <a:cxnLst/>
              <a:rect r="r" b="b" t="t" l="l"/>
              <a:pathLst>
                <a:path h="5080000" w="5080000">
                  <a:moveTo>
                    <a:pt x="2540000" y="0"/>
                  </a:moveTo>
                  <a:lnTo>
                    <a:pt x="5080000" y="5080000"/>
                  </a:lnTo>
                  <a:lnTo>
                    <a:pt x="0" y="5080000"/>
                  </a:lnTo>
                  <a:lnTo>
                    <a:pt x="2540000" y="0"/>
                  </a:lnTo>
                  <a:close/>
                </a:path>
              </a:pathLst>
            </a:custGeom>
            <a:solidFill>
              <a:srgbClr val="1A2B4A">
                <a:alpha val="29804"/>
              </a:srgbClr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6223485" y="5431530"/>
            <a:ext cx="2381250" cy="2381250"/>
            <a:chOff x="0" y="0"/>
            <a:chExt cx="3175000" cy="31750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175000" cy="3175000"/>
            </a:xfrm>
            <a:custGeom>
              <a:avLst/>
              <a:gdLst/>
              <a:ahLst/>
              <a:cxnLst/>
              <a:rect r="r" b="b" t="t" l="l"/>
              <a:pathLst>
                <a:path h="3175000" w="3175000">
                  <a:moveTo>
                    <a:pt x="1587500" y="0"/>
                  </a:moveTo>
                  <a:cubicBezTo>
                    <a:pt x="710748" y="0"/>
                    <a:pt x="0" y="710748"/>
                    <a:pt x="0" y="1587500"/>
                  </a:cubicBezTo>
                  <a:cubicBezTo>
                    <a:pt x="0" y="2464252"/>
                    <a:pt x="710748" y="3175000"/>
                    <a:pt x="1587500" y="3175000"/>
                  </a:cubicBezTo>
                  <a:cubicBezTo>
                    <a:pt x="2464252" y="3175000"/>
                    <a:pt x="3175000" y="2464252"/>
                    <a:pt x="3175000" y="1587500"/>
                  </a:cubicBezTo>
                  <a:cubicBezTo>
                    <a:pt x="3175000" y="710748"/>
                    <a:pt x="2464252" y="0"/>
                    <a:pt x="1587500" y="0"/>
                  </a:cubicBezTo>
                  <a:close/>
                </a:path>
              </a:pathLst>
            </a:custGeom>
            <a:solidFill>
              <a:srgbClr val="E87C3E">
                <a:alpha val="14902"/>
              </a:srgbClr>
            </a:solidFill>
          </p:spPr>
        </p:sp>
      </p:grpSp>
      <p:grpSp>
        <p:nvGrpSpPr>
          <p:cNvPr name="Group 45" id="45"/>
          <p:cNvGrpSpPr/>
          <p:nvPr/>
        </p:nvGrpSpPr>
        <p:grpSpPr>
          <a:xfrm rot="-900000">
            <a:off x="13142337" y="6594733"/>
            <a:ext cx="1714500" cy="1714500"/>
            <a:chOff x="0" y="0"/>
            <a:chExt cx="2286000" cy="22860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22860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2286000">
                  <a:moveTo>
                    <a:pt x="1143000" y="0"/>
                  </a:moveTo>
                  <a:lnTo>
                    <a:pt x="2286000" y="2286000"/>
                  </a:lnTo>
                  <a:lnTo>
                    <a:pt x="0" y="228600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1A2B4A">
                <a:alpha val="9804"/>
              </a:srgbClr>
            </a:solid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952500" y="7143750"/>
            <a:ext cx="571500" cy="571500"/>
            <a:chOff x="0" y="0"/>
            <a:chExt cx="762000" cy="7620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381000" y="0"/>
                  </a:moveTo>
                  <a:cubicBezTo>
                    <a:pt x="170580" y="0"/>
                    <a:pt x="0" y="170580"/>
                    <a:pt x="0" y="381000"/>
                  </a:cubicBezTo>
                  <a:cubicBezTo>
                    <a:pt x="0" y="591420"/>
                    <a:pt x="170580" y="762000"/>
                    <a:pt x="381000" y="762000"/>
                  </a:cubicBezTo>
                  <a:cubicBezTo>
                    <a:pt x="591420" y="762000"/>
                    <a:pt x="762000" y="591420"/>
                    <a:pt x="762000" y="381000"/>
                  </a:cubicBezTo>
                  <a:cubicBezTo>
                    <a:pt x="762000" y="170580"/>
                    <a:pt x="591420" y="0"/>
                    <a:pt x="381000" y="0"/>
                  </a:cubicBezTo>
                  <a:close/>
                </a:path>
              </a:pathLst>
            </a:custGeom>
            <a:solidFill>
              <a:srgbClr val="F4A574">
                <a:alpha val="49804"/>
              </a:srgbClr>
            </a:solidFill>
          </p:spPr>
        </p:sp>
      </p:grpSp>
      <p:grpSp>
        <p:nvGrpSpPr>
          <p:cNvPr name="Group 49" id="49"/>
          <p:cNvGrpSpPr/>
          <p:nvPr/>
        </p:nvGrpSpPr>
        <p:grpSpPr>
          <a:xfrm rot="2700000">
            <a:off x="17663992" y="709492"/>
            <a:ext cx="3333750" cy="3333750"/>
            <a:chOff x="0" y="0"/>
            <a:chExt cx="4445000" cy="44450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4445000" cy="4445000"/>
            </a:xfrm>
            <a:custGeom>
              <a:avLst/>
              <a:gdLst/>
              <a:ahLst/>
              <a:cxnLst/>
              <a:rect r="r" b="b" t="t" l="l"/>
              <a:pathLst>
                <a:path h="4445000" w="4445000">
                  <a:moveTo>
                    <a:pt x="2222500" y="0"/>
                  </a:moveTo>
                  <a:lnTo>
                    <a:pt x="4445000" y="4445000"/>
                  </a:lnTo>
                  <a:lnTo>
                    <a:pt x="0" y="4445000"/>
                  </a:lnTo>
                  <a:lnTo>
                    <a:pt x="2222500" y="0"/>
                  </a:lnTo>
                  <a:close/>
                </a:path>
              </a:pathLst>
            </a:custGeom>
            <a:solidFill>
              <a:srgbClr val="E87C3E">
                <a:alpha val="49804"/>
              </a:srgbClr>
            </a:solidFill>
          </p:spPr>
        </p:sp>
      </p:grpSp>
      <p:sp>
        <p:nvSpPr>
          <p:cNvPr name="TextBox 51" id="51"/>
          <p:cNvSpPr txBox="true"/>
          <p:nvPr/>
        </p:nvSpPr>
        <p:spPr>
          <a:xfrm rot="0">
            <a:off x="3429000" y="2643187"/>
            <a:ext cx="11430000" cy="1236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b="true" sz="7200" strike="noStrike" u="none">
                <a:solidFill>
                  <a:srgbClr val="1A2B4A"/>
                </a:solidFill>
                <a:latin typeface="Inter Bold"/>
                <a:ea typeface="Inter Bold"/>
                <a:cs typeface="Inter Bold"/>
                <a:sym typeface="Inter Bold"/>
              </a:rPr>
              <a:t>Programa Peer to Peer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8191500" y="4286250"/>
            <a:ext cx="1905000" cy="57150"/>
            <a:chOff x="0" y="0"/>
            <a:chExt cx="2540000" cy="762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2540000" cy="76200"/>
            </a:xfrm>
            <a:custGeom>
              <a:avLst/>
              <a:gdLst/>
              <a:ahLst/>
              <a:cxnLst/>
              <a:rect r="r" b="b" t="t" l="l"/>
              <a:pathLst>
                <a:path h="76200" w="2540000">
                  <a:moveTo>
                    <a:pt x="0" y="0"/>
                  </a:moveTo>
                  <a:lnTo>
                    <a:pt x="2540000" y="0"/>
                  </a:lnTo>
                  <a:lnTo>
                    <a:pt x="2540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E87C3E"/>
            </a:solidFill>
          </p:spPr>
        </p:sp>
      </p:grpSp>
      <p:sp>
        <p:nvSpPr>
          <p:cNvPr name="AutoShape 54" id="54"/>
          <p:cNvSpPr/>
          <p:nvPr/>
        </p:nvSpPr>
        <p:spPr>
          <a:xfrm>
            <a:off x="7239000" y="6881427"/>
            <a:ext cx="3810000" cy="0"/>
          </a:xfrm>
          <a:prstGeom prst="line">
            <a:avLst/>
          </a:prstGeom>
          <a:ln cap="flat" w="28575">
            <a:solidFill>
              <a:srgbClr val="E87C3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5" id="55"/>
          <p:cNvGrpSpPr/>
          <p:nvPr/>
        </p:nvGrpSpPr>
        <p:grpSpPr>
          <a:xfrm rot="-300000">
            <a:off x="-2713599" y="3791341"/>
            <a:ext cx="5715000" cy="1143000"/>
            <a:chOff x="0" y="0"/>
            <a:chExt cx="7620000" cy="152400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7620000" cy="1524000"/>
            </a:xfrm>
            <a:custGeom>
              <a:avLst/>
              <a:gdLst/>
              <a:ahLst/>
              <a:cxnLst/>
              <a:rect r="r" b="b" t="t" l="l"/>
              <a:pathLst>
                <a:path h="1524000" w="7620000">
                  <a:moveTo>
                    <a:pt x="0" y="0"/>
                  </a:moveTo>
                  <a:lnTo>
                    <a:pt x="7620000" y="0"/>
                  </a:lnTo>
                  <a:lnTo>
                    <a:pt x="7620000" y="1524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C0C0DD">
                <a:alpha val="84706"/>
              </a:srgbClr>
            </a:solidFill>
          </p:spPr>
        </p:sp>
      </p:grpSp>
      <p:grpSp>
        <p:nvGrpSpPr>
          <p:cNvPr name="Group 57" id="57"/>
          <p:cNvGrpSpPr/>
          <p:nvPr/>
        </p:nvGrpSpPr>
        <p:grpSpPr>
          <a:xfrm rot="-300000">
            <a:off x="-2237349" y="4458091"/>
            <a:ext cx="3810000" cy="571500"/>
            <a:chOff x="0" y="0"/>
            <a:chExt cx="5080000" cy="76200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5080000" cy="762000"/>
            </a:xfrm>
            <a:custGeom>
              <a:avLst/>
              <a:gdLst/>
              <a:ahLst/>
              <a:cxnLst/>
              <a:rect r="r" b="b" t="t" l="l"/>
              <a:pathLst>
                <a:path h="762000" w="5080000">
                  <a:moveTo>
                    <a:pt x="0" y="0"/>
                  </a:moveTo>
                  <a:lnTo>
                    <a:pt x="5080000" y="0"/>
                  </a:lnTo>
                  <a:lnTo>
                    <a:pt x="5080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E87C3E">
                <a:alpha val="69804"/>
              </a:srgbClr>
            </a:solidFill>
          </p:spPr>
        </p:sp>
      </p:grpSp>
      <p:grpSp>
        <p:nvGrpSpPr>
          <p:cNvPr name="Group 59" id="59"/>
          <p:cNvGrpSpPr/>
          <p:nvPr/>
        </p:nvGrpSpPr>
        <p:grpSpPr>
          <a:xfrm rot="0">
            <a:off x="762000" y="762000"/>
            <a:ext cx="952500" cy="952500"/>
            <a:chOff x="0" y="0"/>
            <a:chExt cx="1270000" cy="127000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1270000" cy="1270000"/>
            </a:xfrm>
            <a:custGeom>
              <a:avLst/>
              <a:gdLst/>
              <a:ahLst/>
              <a:cxnLst/>
              <a:rect r="r" b="b" t="t" l="l"/>
              <a:pathLst>
                <a:path h="1270000" w="1270000">
                  <a:moveTo>
                    <a:pt x="635000" y="0"/>
                  </a:moveTo>
                  <a:cubicBezTo>
                    <a:pt x="284299" y="0"/>
                    <a:pt x="0" y="284299"/>
                    <a:pt x="0" y="635000"/>
                  </a:cubicBezTo>
                  <a:cubicBezTo>
                    <a:pt x="0" y="985701"/>
                    <a:pt x="284299" y="1270000"/>
                    <a:pt x="635000" y="1270000"/>
                  </a:cubicBezTo>
                  <a:cubicBezTo>
                    <a:pt x="985701" y="1270000"/>
                    <a:pt x="1270000" y="985701"/>
                    <a:pt x="1270000" y="635000"/>
                  </a:cubicBezTo>
                  <a:cubicBezTo>
                    <a:pt x="1270000" y="284299"/>
                    <a:pt x="985701" y="0"/>
                    <a:pt x="635000" y="0"/>
                  </a:cubicBezTo>
                  <a:close/>
                </a:path>
              </a:pathLst>
            </a:custGeom>
            <a:solidFill>
              <a:srgbClr val="1A2B4A">
                <a:alpha val="14902"/>
              </a:srgbClr>
            </a:solidFill>
          </p:spPr>
        </p:sp>
      </p:grpSp>
      <p:sp>
        <p:nvSpPr>
          <p:cNvPr name="AutoShape 61" id="61"/>
          <p:cNvSpPr/>
          <p:nvPr/>
        </p:nvSpPr>
        <p:spPr>
          <a:xfrm>
            <a:off x="14709819" y="3810000"/>
            <a:ext cx="0" cy="2857500"/>
          </a:xfrm>
          <a:prstGeom prst="line">
            <a:avLst/>
          </a:prstGeom>
          <a:ln cap="flat" w="19050">
            <a:solidFill>
              <a:srgbClr val="E87C3E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2" id="62"/>
          <p:cNvSpPr/>
          <p:nvPr/>
        </p:nvSpPr>
        <p:spPr>
          <a:xfrm flipH="false" flipV="false" rot="0">
            <a:off x="14699039" y="8373023"/>
            <a:ext cx="3588961" cy="1913977"/>
          </a:xfrm>
          <a:custGeom>
            <a:avLst/>
            <a:gdLst/>
            <a:ahLst/>
            <a:cxnLst/>
            <a:rect r="r" b="b" t="t" l="l"/>
            <a:pathLst>
              <a:path h="1913977" w="3588961">
                <a:moveTo>
                  <a:pt x="0" y="0"/>
                </a:moveTo>
                <a:lnTo>
                  <a:pt x="3588961" y="0"/>
                </a:lnTo>
                <a:lnTo>
                  <a:pt x="3588961" y="1913977"/>
                </a:lnTo>
                <a:lnTo>
                  <a:pt x="0" y="1913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65615" y="8488483"/>
            <a:ext cx="3774127" cy="1683057"/>
          </a:xfrm>
          <a:custGeom>
            <a:avLst/>
            <a:gdLst/>
            <a:ahLst/>
            <a:cxnLst/>
            <a:rect r="r" b="b" t="t" l="l"/>
            <a:pathLst>
              <a:path h="1683057" w="3774127">
                <a:moveTo>
                  <a:pt x="0" y="0"/>
                </a:moveTo>
                <a:lnTo>
                  <a:pt x="3774128" y="0"/>
                </a:lnTo>
                <a:lnTo>
                  <a:pt x="3774128" y="1683057"/>
                </a:lnTo>
                <a:lnTo>
                  <a:pt x="0" y="16830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741" r="-3741" b="0"/>
            </a:stretch>
          </a:blipFill>
        </p:spPr>
      </p:sp>
      <p:sp>
        <p:nvSpPr>
          <p:cNvPr name="TextBox 64" id="64"/>
          <p:cNvSpPr txBox="true"/>
          <p:nvPr/>
        </p:nvSpPr>
        <p:spPr>
          <a:xfrm rot="0">
            <a:off x="6286500" y="247650"/>
            <a:ext cx="57150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Inicio  |  Programa  |  Conclusión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2607434" y="4486275"/>
            <a:ext cx="13013566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E87C3E"/>
                </a:solidFill>
                <a:latin typeface="Open Sans"/>
                <a:ea typeface="Open Sans"/>
                <a:cs typeface="Open Sans"/>
                <a:sym typeface="Open Sans"/>
              </a:rPr>
              <a:t>REDIFINICIÓN DE LA GOBERNANZA HÍDRICA GLOBAL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2415183" y="5438389"/>
            <a:ext cx="12996267" cy="101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 strike="noStrike" u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Comisión Mixta Argentino Paraguaya del Río Paraná</a:t>
            </a:r>
          </a:p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 strike="noStrike" u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Comisión Internacional de la Cuenca Congo-Oubangui-Sangha 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4285727" y="9282386"/>
            <a:ext cx="9716546" cy="495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Dra Teresa Salatino / Dr Marie-Thérèse Itongo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07" t="-1049" r="-1507" b="-1049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800000">
            <a:off x="15559754" y="95983"/>
            <a:ext cx="2073222" cy="2073222"/>
            <a:chOff x="0" y="0"/>
            <a:chExt cx="1905000" cy="1905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05000" cy="1905000"/>
            </a:xfrm>
            <a:custGeom>
              <a:avLst/>
              <a:gdLst/>
              <a:ahLst/>
              <a:cxnLst/>
              <a:rect r="r" b="b" t="t" l="l"/>
              <a:pathLst>
                <a:path h="1905000" w="1905000">
                  <a:moveTo>
                    <a:pt x="952500" y="0"/>
                  </a:moveTo>
                  <a:lnTo>
                    <a:pt x="1905000" y="1905000"/>
                  </a:lnTo>
                  <a:lnTo>
                    <a:pt x="0" y="190500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E87C3E">
                <a:alpha val="19608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1200000">
            <a:off x="-751135" y="-1007899"/>
            <a:ext cx="2386276" cy="2386276"/>
            <a:chOff x="0" y="0"/>
            <a:chExt cx="2540000" cy="254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2540000">
                  <a:moveTo>
                    <a:pt x="1270000" y="0"/>
                  </a:moveTo>
                  <a:lnTo>
                    <a:pt x="2540000" y="2540000"/>
                  </a:lnTo>
                  <a:lnTo>
                    <a:pt x="0" y="2540000"/>
                  </a:lnTo>
                  <a:lnTo>
                    <a:pt x="1270000" y="0"/>
                  </a:lnTo>
                  <a:close/>
                </a:path>
              </a:pathLst>
            </a:custGeom>
            <a:solidFill>
              <a:srgbClr val="1A2B4A">
                <a:alpha val="14902"/>
              </a:srgbClr>
            </a:solidFill>
          </p:spPr>
        </p:sp>
      </p:grpSp>
      <p:sp>
        <p:nvSpPr>
          <p:cNvPr name="AutoShape 7" id="7"/>
          <p:cNvSpPr/>
          <p:nvPr/>
        </p:nvSpPr>
        <p:spPr>
          <a:xfrm>
            <a:off x="2574661" y="2809875"/>
            <a:ext cx="5460704" cy="0"/>
          </a:xfrm>
          <a:prstGeom prst="line">
            <a:avLst/>
          </a:prstGeom>
          <a:ln cap="flat" w="28575">
            <a:solidFill>
              <a:srgbClr val="E87C3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9347055" y="3227428"/>
            <a:ext cx="6814363" cy="4542909"/>
          </a:xfrm>
          <a:custGeom>
            <a:avLst/>
            <a:gdLst/>
            <a:ahLst/>
            <a:cxnLst/>
            <a:rect r="r" b="b" t="t" l="l"/>
            <a:pathLst>
              <a:path h="4542909" w="6814363">
                <a:moveTo>
                  <a:pt x="0" y="0"/>
                </a:moveTo>
                <a:lnTo>
                  <a:pt x="6814363" y="0"/>
                </a:lnTo>
                <a:lnTo>
                  <a:pt x="6814363" y="4542908"/>
                </a:lnTo>
                <a:lnTo>
                  <a:pt x="0" y="4542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286500" y="247650"/>
            <a:ext cx="57150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Inicio  |  Programa  |  Conclusión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24000" y="1619250"/>
            <a:ext cx="10477500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1A2B4A"/>
                </a:solidFill>
                <a:latin typeface="Inter Bold"/>
                <a:ea typeface="Inter Bold"/>
                <a:cs typeface="Inter Bold"/>
                <a:sym typeface="Inter Bold"/>
              </a:rPr>
              <a:t>Hermanamiento CICOS - COMIP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71263" y="3434556"/>
            <a:ext cx="6667500" cy="4335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39"/>
              </a:lnSpc>
              <a:spcBef>
                <a:spcPct val="0"/>
              </a:spcBef>
            </a:pP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Los organismos pequeños como COMIP validan soluciones metodológicas que luego pueden ser escaladas por organismos de mayor envergadura como CICOS.</a:t>
            </a:r>
          </a:p>
          <a:p>
            <a:pPr algn="ctr" marL="0" indent="0" lvl="0">
              <a:lnSpc>
                <a:spcPts val="3839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839"/>
              </a:lnSpc>
              <a:spcBef>
                <a:spcPct val="0"/>
              </a:spcBef>
            </a:pP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El programa Peer to Peer de RIOC permite el intercambio de experiencias y metodologías entre organismos de cuenca de diferentes escalas geográficas.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800000">
            <a:off x="16668750" y="8382000"/>
            <a:ext cx="1428750" cy="1428750"/>
            <a:chOff x="0" y="0"/>
            <a:chExt cx="1905000" cy="1905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05000" cy="1905000"/>
            </a:xfrm>
            <a:custGeom>
              <a:avLst/>
              <a:gdLst/>
              <a:ahLst/>
              <a:cxnLst/>
              <a:rect r="r" b="b" t="t" l="l"/>
              <a:pathLst>
                <a:path h="1905000" w="1905000">
                  <a:moveTo>
                    <a:pt x="952500" y="0"/>
                  </a:moveTo>
                  <a:lnTo>
                    <a:pt x="1905000" y="1905000"/>
                  </a:lnTo>
                  <a:lnTo>
                    <a:pt x="0" y="190500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E87C3E">
                <a:alpha val="19608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1200000">
            <a:off x="-762000" y="-476250"/>
            <a:ext cx="1905000" cy="1905000"/>
            <a:chOff x="0" y="0"/>
            <a:chExt cx="2540000" cy="254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4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2540000">
                  <a:moveTo>
                    <a:pt x="1270000" y="0"/>
                  </a:moveTo>
                  <a:lnTo>
                    <a:pt x="2540000" y="2540000"/>
                  </a:lnTo>
                  <a:lnTo>
                    <a:pt x="0" y="2540000"/>
                  </a:lnTo>
                  <a:lnTo>
                    <a:pt x="1270000" y="0"/>
                  </a:lnTo>
                  <a:close/>
                </a:path>
              </a:pathLst>
            </a:custGeom>
            <a:solidFill>
              <a:srgbClr val="1A2B4A">
                <a:alpha val="19608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62000" y="1333500"/>
            <a:ext cx="7620000" cy="7620000"/>
            <a:chOff x="0" y="0"/>
            <a:chExt cx="10485120" cy="10485120"/>
          </a:xfrm>
        </p:grpSpPr>
        <p:sp>
          <p:nvSpPr>
            <p:cNvPr name="Freeform 7" id="7" descr="/home/claude/unpacked/ppt/media/image3.png"/>
            <p:cNvSpPr/>
            <p:nvPr/>
          </p:nvSpPr>
          <p:spPr>
            <a:xfrm flipH="false" flipV="false" rot="0">
              <a:off x="0" y="0"/>
              <a:ext cx="10485120" cy="10485120"/>
            </a:xfrm>
            <a:custGeom>
              <a:avLst/>
              <a:gdLst/>
              <a:ahLst/>
              <a:cxnLst/>
              <a:rect r="r" b="b" t="t" l="l"/>
              <a:pathLst>
                <a:path h="10485120" w="10485120">
                  <a:moveTo>
                    <a:pt x="0" y="0"/>
                  </a:moveTo>
                  <a:lnTo>
                    <a:pt x="10485120" y="0"/>
                  </a:lnTo>
                  <a:lnTo>
                    <a:pt x="1048512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6286500" y="247650"/>
            <a:ext cx="571500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1999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Inicio  |  Programa  |  Conclusión</a:t>
            </a:r>
          </a:p>
        </p:txBody>
      </p:sp>
      <p:sp>
        <p:nvSpPr>
          <p:cNvPr name="AutoShape 9" id="9"/>
          <p:cNvSpPr/>
          <p:nvPr/>
        </p:nvSpPr>
        <p:spPr>
          <a:xfrm>
            <a:off x="12895129" y="4010263"/>
            <a:ext cx="0" cy="2095500"/>
          </a:xfrm>
          <a:prstGeom prst="line">
            <a:avLst/>
          </a:prstGeom>
          <a:ln cap="flat" w="9525">
            <a:solidFill>
              <a:srgbClr val="E87C3E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13267404" y="4276963"/>
            <a:ext cx="3991896" cy="4067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79"/>
              </a:lnSpc>
              <a:spcBef>
                <a:spcPct val="0"/>
              </a:spcBef>
            </a:pPr>
            <a:r>
              <a:rPr lang="en-US" b="true" sz="2399" strike="noStrike" u="none">
                <a:solidFill>
                  <a:srgbClr val="E87C3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CICOS (Río Congo)</a:t>
            </a:r>
          </a:p>
          <a:p>
            <a:pPr algn="l" marL="0" indent="0" lvl="0">
              <a:lnSpc>
                <a:spcPts val="407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079"/>
              </a:lnSpc>
              <a:spcBef>
                <a:spcPct val="0"/>
              </a:spcBef>
            </a:pPr>
            <a:r>
              <a:rPr lang="en-US" sz="2399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Gestión transfronteriza e</a:t>
            </a:r>
          </a:p>
          <a:p>
            <a:pPr algn="l" marL="0" indent="0" lvl="0">
              <a:lnSpc>
                <a:spcPts val="4079"/>
              </a:lnSpc>
              <a:spcBef>
                <a:spcPct val="0"/>
              </a:spcBef>
            </a:pPr>
            <a:r>
              <a:rPr lang="en-US" sz="2399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integración multisectorial,</a:t>
            </a:r>
          </a:p>
          <a:p>
            <a:pPr algn="l" marL="0" indent="0" lvl="0">
              <a:lnSpc>
                <a:spcPts val="4079"/>
              </a:lnSpc>
              <a:spcBef>
                <a:spcPct val="0"/>
              </a:spcBef>
            </a:pPr>
            <a:r>
              <a:rPr lang="en-US" sz="2399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operando en una vasta</a:t>
            </a:r>
          </a:p>
          <a:p>
            <a:pPr algn="l" marL="0" indent="0" lvl="0">
              <a:lnSpc>
                <a:spcPts val="4079"/>
              </a:lnSpc>
              <a:spcBef>
                <a:spcPct val="0"/>
              </a:spcBef>
            </a:pPr>
            <a:r>
              <a:rPr lang="en-US" sz="2399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cuenca transfronteriza</a:t>
            </a:r>
          </a:p>
          <a:p>
            <a:pPr algn="l" marL="0" indent="0" lvl="0">
              <a:lnSpc>
                <a:spcPts val="4079"/>
              </a:lnSpc>
              <a:spcBef>
                <a:spcPct val="0"/>
              </a:spcBef>
            </a:pPr>
            <a:r>
              <a:rPr lang="en-US" sz="2399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que abarca varios estados de África Central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531083" y="4276963"/>
            <a:ext cx="3364046" cy="3038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79"/>
              </a:lnSpc>
              <a:spcBef>
                <a:spcPct val="0"/>
              </a:spcBef>
            </a:pPr>
            <a:r>
              <a:rPr lang="en-US" b="true" sz="2399" strike="noStrike" u="none">
                <a:solidFill>
                  <a:srgbClr val="E87C3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COMIP (Río Paraná)</a:t>
            </a:r>
          </a:p>
          <a:p>
            <a:pPr algn="l" marL="0" indent="0" lvl="0">
              <a:lnSpc>
                <a:spcPts val="407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079"/>
              </a:lnSpc>
              <a:spcBef>
                <a:spcPct val="0"/>
              </a:spcBef>
            </a:pPr>
            <a:r>
              <a:rPr lang="en-US" sz="2399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Estructura ágil</a:t>
            </a:r>
          </a:p>
          <a:p>
            <a:pPr algn="l" marL="0" indent="0" lvl="0">
              <a:lnSpc>
                <a:spcPts val="4079"/>
              </a:lnSpc>
              <a:spcBef>
                <a:spcPct val="0"/>
              </a:spcBef>
            </a:pPr>
            <a:r>
              <a:rPr lang="en-US" sz="2399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Validación rápida</a:t>
            </a:r>
            <a:r>
              <a:rPr lang="en-US" sz="2399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 marL="0" indent="0" lvl="0">
              <a:lnSpc>
                <a:spcPts val="4079"/>
              </a:lnSpc>
              <a:spcBef>
                <a:spcPct val="0"/>
              </a:spcBef>
            </a:pPr>
            <a:r>
              <a:rPr lang="en-US" sz="2399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de metodología</a:t>
            </a:r>
          </a:p>
          <a:p>
            <a:pPr algn="l" marL="0" indent="0" lvl="0">
              <a:lnSpc>
                <a:spcPts val="4079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773472" y="2339578"/>
            <a:ext cx="8121725" cy="1308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99"/>
              </a:lnSpc>
              <a:spcBef>
                <a:spcPct val="0"/>
              </a:spcBef>
            </a:pPr>
            <a:r>
              <a:rPr lang="en-US" sz="2399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"La t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ra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nsferenci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a de 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co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cim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ien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to n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o s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e 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mi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e por l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os 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kilómetros de la 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cuenca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ino por la adaptabilidad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 herram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nt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s 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de g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ber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za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-US" sz="23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</a:p>
        </p:txBody>
      </p:sp>
      <p:sp>
        <p:nvSpPr>
          <p:cNvPr name="AutoShape 13" id="13"/>
          <p:cNvSpPr/>
          <p:nvPr/>
        </p:nvSpPr>
        <p:spPr>
          <a:xfrm>
            <a:off x="10453085" y="2093119"/>
            <a:ext cx="4762500" cy="0"/>
          </a:xfrm>
          <a:prstGeom prst="line">
            <a:avLst/>
          </a:prstGeom>
          <a:ln cap="flat" w="28575">
            <a:solidFill>
              <a:srgbClr val="E87C3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9976835" y="1283494"/>
            <a:ext cx="5715000" cy="755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60"/>
              </a:lnSpc>
              <a:spcBef>
                <a:spcPct val="0"/>
              </a:spcBef>
            </a:pPr>
            <a:r>
              <a:rPr lang="en-US" b="true" sz="4400" strike="noStrike" u="none">
                <a:solidFill>
                  <a:srgbClr val="1A2B4A"/>
                </a:solidFill>
                <a:latin typeface="Inter Bold"/>
                <a:ea typeface="Inter Bold"/>
                <a:cs typeface="Inter Bold"/>
                <a:sym typeface="Inter Bold"/>
              </a:rPr>
              <a:t>COMIP - CICOS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07" t="-1049" r="-1507" b="-1049"/>
            </a:stretch>
          </a:blipFill>
        </p:spPr>
      </p:sp>
      <p:grpSp>
        <p:nvGrpSpPr>
          <p:cNvPr name="Group 3" id="3"/>
          <p:cNvGrpSpPr/>
          <p:nvPr/>
        </p:nvGrpSpPr>
        <p:grpSpPr>
          <a:xfrm rot="900000">
            <a:off x="-657225" y="-504825"/>
            <a:ext cx="2333625" cy="2333625"/>
            <a:chOff x="0" y="0"/>
            <a:chExt cx="3111500" cy="3111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11500" cy="3111500"/>
            </a:xfrm>
            <a:custGeom>
              <a:avLst/>
              <a:gdLst/>
              <a:ahLst/>
              <a:cxnLst/>
              <a:rect r="r" b="b" t="t" l="l"/>
              <a:pathLst>
                <a:path h="3111500" w="3111500">
                  <a:moveTo>
                    <a:pt x="1555750" y="0"/>
                  </a:moveTo>
                  <a:lnTo>
                    <a:pt x="3111500" y="3111500"/>
                  </a:lnTo>
                  <a:lnTo>
                    <a:pt x="0" y="31115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1A2B4A">
                <a:alpha val="19608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-1500000">
            <a:off x="15644243" y="7101438"/>
            <a:ext cx="2447925" cy="2447925"/>
            <a:chOff x="0" y="0"/>
            <a:chExt cx="3263900" cy="32639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263900" cy="3263900"/>
            </a:xfrm>
            <a:custGeom>
              <a:avLst/>
              <a:gdLst/>
              <a:ahLst/>
              <a:cxnLst/>
              <a:rect r="r" b="b" t="t" l="l"/>
              <a:pathLst>
                <a:path h="3263900" w="3263900">
                  <a:moveTo>
                    <a:pt x="1631950" y="0"/>
                  </a:moveTo>
                  <a:lnTo>
                    <a:pt x="3263900" y="3263900"/>
                  </a:lnTo>
                  <a:lnTo>
                    <a:pt x="0" y="3263900"/>
                  </a:lnTo>
                  <a:lnTo>
                    <a:pt x="1631950" y="0"/>
                  </a:lnTo>
                  <a:close/>
                </a:path>
              </a:pathLst>
            </a:custGeom>
            <a:solidFill>
              <a:srgbClr val="E87C3E">
                <a:alpha val="19608"/>
              </a:srgbClr>
            </a:solidFill>
          </p:spPr>
        </p:sp>
      </p:grpSp>
      <p:sp>
        <p:nvSpPr>
          <p:cNvPr name="AutoShape 7" id="7"/>
          <p:cNvSpPr/>
          <p:nvPr/>
        </p:nvSpPr>
        <p:spPr>
          <a:xfrm>
            <a:off x="11811000" y="2626862"/>
            <a:ext cx="5715000" cy="0"/>
          </a:xfrm>
          <a:prstGeom prst="line">
            <a:avLst/>
          </a:prstGeom>
          <a:ln cap="flat" w="28575">
            <a:solidFill>
              <a:srgbClr val="E87C3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1905000" y="3099681"/>
            <a:ext cx="4572000" cy="659216"/>
            <a:chOff x="0" y="0"/>
            <a:chExt cx="6096000" cy="87895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096000" cy="878955"/>
            </a:xfrm>
            <a:custGeom>
              <a:avLst/>
              <a:gdLst/>
              <a:ahLst/>
              <a:cxnLst/>
              <a:rect r="r" b="b" t="t" l="l"/>
              <a:pathLst>
                <a:path h="878955" w="6096000">
                  <a:moveTo>
                    <a:pt x="76200" y="0"/>
                  </a:moveTo>
                  <a:lnTo>
                    <a:pt x="6019800" y="0"/>
                  </a:lnTo>
                  <a:cubicBezTo>
                    <a:pt x="6061884" y="0"/>
                    <a:pt x="6096000" y="39352"/>
                    <a:pt x="6096000" y="87895"/>
                  </a:cubicBezTo>
                  <a:lnTo>
                    <a:pt x="6096000" y="791059"/>
                  </a:lnTo>
                  <a:cubicBezTo>
                    <a:pt x="6096000" y="839603"/>
                    <a:pt x="6061884" y="878955"/>
                    <a:pt x="6019800" y="878955"/>
                  </a:cubicBezTo>
                  <a:lnTo>
                    <a:pt x="76200" y="878955"/>
                  </a:lnTo>
                  <a:cubicBezTo>
                    <a:pt x="34116" y="878955"/>
                    <a:pt x="0" y="839603"/>
                    <a:pt x="0" y="791059"/>
                  </a:cubicBezTo>
                  <a:lnTo>
                    <a:pt x="0" y="87895"/>
                  </a:lnTo>
                  <a:cubicBezTo>
                    <a:pt x="0" y="39352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1A2B4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6096000" cy="9170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 strike="noStrike" u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La Tesis Central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858000" y="3099681"/>
            <a:ext cx="4572000" cy="659216"/>
            <a:chOff x="0" y="0"/>
            <a:chExt cx="6096000" cy="87895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096000" cy="878955"/>
            </a:xfrm>
            <a:custGeom>
              <a:avLst/>
              <a:gdLst/>
              <a:ahLst/>
              <a:cxnLst/>
              <a:rect r="r" b="b" t="t" l="l"/>
              <a:pathLst>
                <a:path h="878955" w="6096000">
                  <a:moveTo>
                    <a:pt x="76200" y="0"/>
                  </a:moveTo>
                  <a:lnTo>
                    <a:pt x="6019800" y="0"/>
                  </a:lnTo>
                  <a:cubicBezTo>
                    <a:pt x="6061884" y="0"/>
                    <a:pt x="6096000" y="39352"/>
                    <a:pt x="6096000" y="87895"/>
                  </a:cubicBezTo>
                  <a:lnTo>
                    <a:pt x="6096000" y="791059"/>
                  </a:lnTo>
                  <a:cubicBezTo>
                    <a:pt x="6096000" y="839603"/>
                    <a:pt x="6061884" y="878955"/>
                    <a:pt x="6019800" y="878955"/>
                  </a:cubicBezTo>
                  <a:lnTo>
                    <a:pt x="76200" y="878955"/>
                  </a:lnTo>
                  <a:cubicBezTo>
                    <a:pt x="34116" y="878955"/>
                    <a:pt x="0" y="839603"/>
                    <a:pt x="0" y="791059"/>
                  </a:cubicBezTo>
                  <a:lnTo>
                    <a:pt x="0" y="87895"/>
                  </a:lnTo>
                  <a:cubicBezTo>
                    <a:pt x="0" y="39352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1A2B4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6096000" cy="9170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 strike="noStrike" u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El Giro Disruptivo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811000" y="3099681"/>
            <a:ext cx="4572000" cy="659216"/>
            <a:chOff x="0" y="0"/>
            <a:chExt cx="6096000" cy="8789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096000" cy="878955"/>
            </a:xfrm>
            <a:custGeom>
              <a:avLst/>
              <a:gdLst/>
              <a:ahLst/>
              <a:cxnLst/>
              <a:rect r="r" b="b" t="t" l="l"/>
              <a:pathLst>
                <a:path h="878955" w="6096000">
                  <a:moveTo>
                    <a:pt x="76200" y="0"/>
                  </a:moveTo>
                  <a:lnTo>
                    <a:pt x="6019800" y="0"/>
                  </a:lnTo>
                  <a:cubicBezTo>
                    <a:pt x="6061884" y="0"/>
                    <a:pt x="6096000" y="39352"/>
                    <a:pt x="6096000" y="87895"/>
                  </a:cubicBezTo>
                  <a:lnTo>
                    <a:pt x="6096000" y="791059"/>
                  </a:lnTo>
                  <a:cubicBezTo>
                    <a:pt x="6096000" y="839603"/>
                    <a:pt x="6061884" y="878955"/>
                    <a:pt x="6019800" y="878955"/>
                  </a:cubicBezTo>
                  <a:lnTo>
                    <a:pt x="76200" y="878955"/>
                  </a:lnTo>
                  <a:cubicBezTo>
                    <a:pt x="34116" y="878955"/>
                    <a:pt x="0" y="839603"/>
                    <a:pt x="0" y="791059"/>
                  </a:cubicBezTo>
                  <a:lnTo>
                    <a:pt x="0" y="87895"/>
                  </a:lnTo>
                  <a:cubicBezTo>
                    <a:pt x="0" y="39352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1A2B4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6096000" cy="9170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 strike="noStrike" u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El Impacto Global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0" y="5744457"/>
            <a:ext cx="7138813" cy="4453571"/>
          </a:xfrm>
          <a:custGeom>
            <a:avLst/>
            <a:gdLst/>
            <a:ahLst/>
            <a:cxnLst/>
            <a:rect r="r" b="b" t="t" l="l"/>
            <a:pathLst>
              <a:path h="4453571" w="7138813">
                <a:moveTo>
                  <a:pt x="0" y="0"/>
                </a:moveTo>
                <a:lnTo>
                  <a:pt x="7138813" y="0"/>
                </a:lnTo>
                <a:lnTo>
                  <a:pt x="7138813" y="4453571"/>
                </a:lnTo>
                <a:lnTo>
                  <a:pt x="0" y="44535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767" t="-13057" r="-6354" b="-16376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476500" y="1884045"/>
            <a:ext cx="13335000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5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Es un ecosistema de beneficio mutuo que une dos cuencas de distintos continentes.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286500" y="247650"/>
            <a:ext cx="57150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Inicio  |  Programa  |  Conclusión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24000" y="866775"/>
            <a:ext cx="15240000" cy="738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19"/>
              </a:lnSpc>
              <a:spcBef>
                <a:spcPct val="0"/>
              </a:spcBef>
            </a:pPr>
            <a:r>
              <a:rPr lang="en-US" b="true" sz="4299" strike="noStrike" u="none">
                <a:solidFill>
                  <a:srgbClr val="1A2B4A"/>
                </a:solidFill>
                <a:latin typeface="Inter Bold"/>
                <a:ea typeface="Inter Bold"/>
                <a:cs typeface="Inter Bold"/>
                <a:sym typeface="Inter Bold"/>
              </a:rPr>
              <a:t>No es asistencia técnica unidireccional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207842" y="3861681"/>
            <a:ext cx="4173908" cy="168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99"/>
              </a:lnSpc>
              <a:spcBef>
                <a:spcPct val="0"/>
              </a:spcBef>
            </a:pPr>
            <a:r>
              <a:rPr lang="en-US" sz="19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No es asistencia técnica unidireccional: es un ecosistema de beneficio mutuo que une dos cuencas de distintos continentes.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953250" y="3861681"/>
            <a:ext cx="4381500" cy="168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99"/>
              </a:lnSpc>
              <a:spcBef>
                <a:spcPct val="0"/>
              </a:spcBef>
            </a:pPr>
            <a:r>
              <a:rPr lang="en-US" sz="19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El grande no solo enseña y el pequeño no solo aprende. La "Inversión del Flujo de Aprendizaje" rompe el paradigma tradicional.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113842" y="3861681"/>
            <a:ext cx="4173908" cy="2111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99"/>
              </a:lnSpc>
              <a:spcBef>
                <a:spcPct val="0"/>
              </a:spcBef>
            </a:pPr>
            <a:r>
              <a:rPr lang="en-US" sz="19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El tamaño de los organismos no es lo importante, sino coincidir en los aspectos centrales que permitan acceder a la sostenibilidad del recurso hídrico.</a:t>
            </a:r>
          </a:p>
        </p:txBody>
      </p:sp>
      <p:grpSp>
        <p:nvGrpSpPr>
          <p:cNvPr name="Group 24" id="24"/>
          <p:cNvGrpSpPr/>
          <p:nvPr/>
        </p:nvGrpSpPr>
        <p:grpSpPr>
          <a:xfrm rot="900000">
            <a:off x="14284374" y="7906478"/>
            <a:ext cx="2333625" cy="2333625"/>
            <a:chOff x="0" y="0"/>
            <a:chExt cx="3111500" cy="31115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111500" cy="3111500"/>
            </a:xfrm>
            <a:custGeom>
              <a:avLst/>
              <a:gdLst/>
              <a:ahLst/>
              <a:cxnLst/>
              <a:rect r="r" b="b" t="t" l="l"/>
              <a:pathLst>
                <a:path h="3111500" w="3111500">
                  <a:moveTo>
                    <a:pt x="1555750" y="0"/>
                  </a:moveTo>
                  <a:lnTo>
                    <a:pt x="3111500" y="3111500"/>
                  </a:lnTo>
                  <a:lnTo>
                    <a:pt x="0" y="311150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77AFC7">
                <a:alpha val="19608"/>
              </a:srgbClr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07" t="-1049" r="-1507" b="-1049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500000">
            <a:off x="15444117" y="7610280"/>
            <a:ext cx="2440064" cy="2440064"/>
            <a:chOff x="0" y="0"/>
            <a:chExt cx="1524000" cy="1524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24000" cy="1524000"/>
            </a:xfrm>
            <a:custGeom>
              <a:avLst/>
              <a:gdLst/>
              <a:ahLst/>
              <a:cxnLst/>
              <a:rect r="r" b="b" t="t" l="l"/>
              <a:pathLst>
                <a:path h="1524000" w="1524000">
                  <a:moveTo>
                    <a:pt x="762000" y="0"/>
                  </a:moveTo>
                  <a:lnTo>
                    <a:pt x="1524000" y="1524000"/>
                  </a:lnTo>
                  <a:lnTo>
                    <a:pt x="0" y="15240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E87C3E">
                <a:alpha val="19608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900000">
            <a:off x="-660862" y="-502930"/>
            <a:ext cx="2324700" cy="2324700"/>
            <a:chOff x="0" y="0"/>
            <a:chExt cx="2286000" cy="228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860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2286000">
                  <a:moveTo>
                    <a:pt x="1143000" y="0"/>
                  </a:moveTo>
                  <a:lnTo>
                    <a:pt x="2286000" y="2286000"/>
                  </a:lnTo>
                  <a:lnTo>
                    <a:pt x="0" y="228600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1A2B4A">
                <a:alpha val="14902"/>
              </a:srgbClr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910674" y="942975"/>
            <a:ext cx="15753475" cy="1536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60"/>
              </a:lnSpc>
              <a:spcBef>
                <a:spcPct val="0"/>
              </a:spcBef>
            </a:pPr>
            <a:r>
              <a:rPr lang="en-US" b="true" sz="4400">
                <a:solidFill>
                  <a:srgbClr val="1A2B4A"/>
                </a:solidFill>
                <a:latin typeface="Inter Bold"/>
                <a:ea typeface="Inter Bold"/>
                <a:cs typeface="Inter Bold"/>
                <a:sym typeface="Inter Bold"/>
              </a:rPr>
              <a:t>Un hermanamiento que rompe las barreras convencionales</a:t>
            </a:r>
          </a:p>
        </p:txBody>
      </p:sp>
      <p:sp>
        <p:nvSpPr>
          <p:cNvPr name="AutoShape 8" id="8"/>
          <p:cNvSpPr/>
          <p:nvPr/>
        </p:nvSpPr>
        <p:spPr>
          <a:xfrm flipV="true">
            <a:off x="11664390" y="2110440"/>
            <a:ext cx="5460704" cy="0"/>
          </a:xfrm>
          <a:prstGeom prst="line">
            <a:avLst/>
          </a:prstGeom>
          <a:ln cap="flat" w="28575">
            <a:solidFill>
              <a:srgbClr val="E87C3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1714500" y="2906165"/>
            <a:ext cx="4572000" cy="571500"/>
            <a:chOff x="0" y="0"/>
            <a:chExt cx="6096000" cy="762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096000" cy="762000"/>
            </a:xfrm>
            <a:custGeom>
              <a:avLst/>
              <a:gdLst/>
              <a:ahLst/>
              <a:cxnLst/>
              <a:rect r="r" b="b" t="t" l="l"/>
              <a:pathLst>
                <a:path h="762000" w="6096000">
                  <a:moveTo>
                    <a:pt x="76200" y="0"/>
                  </a:moveTo>
                  <a:lnTo>
                    <a:pt x="6019800" y="0"/>
                  </a:lnTo>
                  <a:cubicBezTo>
                    <a:pt x="6061884" y="0"/>
                    <a:pt x="6096000" y="34116"/>
                    <a:pt x="6096000" y="76200"/>
                  </a:cubicBezTo>
                  <a:lnTo>
                    <a:pt x="6096000" y="685800"/>
                  </a:lnTo>
                  <a:cubicBezTo>
                    <a:pt x="6096000" y="727884"/>
                    <a:pt x="6061884" y="762000"/>
                    <a:pt x="6019800" y="762000"/>
                  </a:cubicBezTo>
                  <a:lnTo>
                    <a:pt x="76200" y="762000"/>
                  </a:lnTo>
                  <a:cubicBezTo>
                    <a:pt x="34116" y="762000"/>
                    <a:pt x="0" y="727884"/>
                    <a:pt x="0" y="6858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1A2B4A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6096000" cy="809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9"/>
                </a:lnSpc>
                <a:spcBef>
                  <a:spcPct val="0"/>
                </a:spcBef>
              </a:pPr>
              <a:r>
                <a:rPr lang="en-US" sz="2299" strike="noStrike" u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Diferencias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858000" y="2906165"/>
            <a:ext cx="4572000" cy="571500"/>
            <a:chOff x="0" y="0"/>
            <a:chExt cx="6096000" cy="762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096000" cy="762000"/>
            </a:xfrm>
            <a:custGeom>
              <a:avLst/>
              <a:gdLst/>
              <a:ahLst/>
              <a:cxnLst/>
              <a:rect r="r" b="b" t="t" l="l"/>
              <a:pathLst>
                <a:path h="762000" w="6096000">
                  <a:moveTo>
                    <a:pt x="76200" y="0"/>
                  </a:moveTo>
                  <a:lnTo>
                    <a:pt x="6019800" y="0"/>
                  </a:lnTo>
                  <a:cubicBezTo>
                    <a:pt x="6061884" y="0"/>
                    <a:pt x="6096000" y="34116"/>
                    <a:pt x="6096000" y="76200"/>
                  </a:cubicBezTo>
                  <a:lnTo>
                    <a:pt x="6096000" y="685800"/>
                  </a:lnTo>
                  <a:cubicBezTo>
                    <a:pt x="6096000" y="727884"/>
                    <a:pt x="6061884" y="762000"/>
                    <a:pt x="6019800" y="762000"/>
                  </a:cubicBezTo>
                  <a:lnTo>
                    <a:pt x="76200" y="762000"/>
                  </a:lnTo>
                  <a:cubicBezTo>
                    <a:pt x="34116" y="762000"/>
                    <a:pt x="0" y="727884"/>
                    <a:pt x="0" y="6858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1A2B4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6096000" cy="809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9"/>
                </a:lnSpc>
                <a:spcBef>
                  <a:spcPct val="0"/>
                </a:spcBef>
              </a:pPr>
              <a:r>
                <a:rPr lang="en-US" sz="2299" strike="noStrike" u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Necesidades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001500" y="2906165"/>
            <a:ext cx="4572000" cy="571500"/>
            <a:chOff x="0" y="0"/>
            <a:chExt cx="6096000" cy="762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096000" cy="762000"/>
            </a:xfrm>
            <a:custGeom>
              <a:avLst/>
              <a:gdLst/>
              <a:ahLst/>
              <a:cxnLst/>
              <a:rect r="r" b="b" t="t" l="l"/>
              <a:pathLst>
                <a:path h="762000" w="6096000">
                  <a:moveTo>
                    <a:pt x="76200" y="0"/>
                  </a:moveTo>
                  <a:lnTo>
                    <a:pt x="6019800" y="0"/>
                  </a:lnTo>
                  <a:cubicBezTo>
                    <a:pt x="6061884" y="0"/>
                    <a:pt x="6096000" y="34116"/>
                    <a:pt x="6096000" y="76200"/>
                  </a:cubicBezTo>
                  <a:lnTo>
                    <a:pt x="6096000" y="685800"/>
                  </a:lnTo>
                  <a:cubicBezTo>
                    <a:pt x="6096000" y="727884"/>
                    <a:pt x="6061884" y="762000"/>
                    <a:pt x="6019800" y="762000"/>
                  </a:cubicBezTo>
                  <a:lnTo>
                    <a:pt x="76200" y="762000"/>
                  </a:lnTo>
                  <a:cubicBezTo>
                    <a:pt x="34116" y="762000"/>
                    <a:pt x="0" y="727884"/>
                    <a:pt x="0" y="6858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1A2B4A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6096000" cy="809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Logros conjuntos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-211812" y="4936895"/>
            <a:ext cx="8999223" cy="5999482"/>
          </a:xfrm>
          <a:custGeom>
            <a:avLst/>
            <a:gdLst/>
            <a:ahLst/>
            <a:cxnLst/>
            <a:rect r="r" b="b" t="t" l="l"/>
            <a:pathLst>
              <a:path h="5999482" w="8999223">
                <a:moveTo>
                  <a:pt x="0" y="0"/>
                </a:moveTo>
                <a:lnTo>
                  <a:pt x="8999223" y="0"/>
                </a:lnTo>
                <a:lnTo>
                  <a:pt x="8999223" y="5999482"/>
                </a:lnTo>
                <a:lnTo>
                  <a:pt x="0" y="59994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6286500" y="247650"/>
            <a:ext cx="57150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Inicio  |  Programa  |  Conclusión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905000" y="3553865"/>
            <a:ext cx="4191000" cy="1383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  <a:r>
              <a:rPr lang="en-US" sz="20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• Distinta escala geográfica</a:t>
            </a:r>
          </a:p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  <a:r>
              <a:rPr lang="en-US" sz="20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• Distinta integración cuantitativa</a:t>
            </a:r>
          </a:p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  <a:r>
              <a:rPr lang="en-US" sz="20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• Desafíos de alcance diferente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048500" y="3553865"/>
            <a:ext cx="4191000" cy="2811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  <a:r>
              <a:rPr lang="en-US" sz="20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• Adoptar metodologías hídricas globales</a:t>
            </a:r>
          </a:p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  <a:r>
              <a:rPr lang="en-US" sz="20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• Utilizar las mejores herramientas</a:t>
            </a:r>
          </a:p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  <a:r>
              <a:rPr lang="en-US" sz="20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• Adoptar las mejores experiencias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192000" y="3553865"/>
            <a:ext cx="4191000" cy="4240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  <a:r>
              <a:rPr lang="en-US" sz="20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• Planes de acción conjunto</a:t>
            </a:r>
          </a:p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  <a:r>
              <a:rPr lang="en-US" sz="20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• Definición de metodología de trabajo</a:t>
            </a:r>
          </a:p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  <a:r>
              <a:rPr lang="en-US" sz="20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• Presupuestos compartidos</a:t>
            </a:r>
          </a:p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  <a:r>
              <a:rPr lang="en-US" sz="20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• Intercambio de experiencias</a:t>
            </a:r>
          </a:p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  <a:r>
              <a:rPr lang="en-US" sz="20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• Difusión de herramientas de gestión</a:t>
            </a:r>
          </a:p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  <a:r>
              <a:rPr lang="en-US" sz="20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• Desafíos comunes: análisis de abordajes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200000">
            <a:off x="-762000" y="-476250"/>
            <a:ext cx="1905000" cy="1905000"/>
            <a:chOff x="0" y="0"/>
            <a:chExt cx="2540000" cy="254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4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2540000">
                  <a:moveTo>
                    <a:pt x="1270000" y="0"/>
                  </a:moveTo>
                  <a:lnTo>
                    <a:pt x="2540000" y="2540000"/>
                  </a:lnTo>
                  <a:lnTo>
                    <a:pt x="0" y="2540000"/>
                  </a:lnTo>
                  <a:lnTo>
                    <a:pt x="1270000" y="0"/>
                  </a:lnTo>
                  <a:close/>
                </a:path>
              </a:pathLst>
            </a:custGeom>
            <a:solidFill>
              <a:srgbClr val="1A2B4A">
                <a:alpha val="19608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-1800000">
            <a:off x="-96000" y="2592536"/>
            <a:ext cx="1428750" cy="1428750"/>
            <a:chOff x="0" y="0"/>
            <a:chExt cx="1905000" cy="1905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05000" cy="1905000"/>
            </a:xfrm>
            <a:custGeom>
              <a:avLst/>
              <a:gdLst/>
              <a:ahLst/>
              <a:cxnLst/>
              <a:rect r="r" b="b" t="t" l="l"/>
              <a:pathLst>
                <a:path h="1905000" w="1905000">
                  <a:moveTo>
                    <a:pt x="952500" y="0"/>
                  </a:moveTo>
                  <a:lnTo>
                    <a:pt x="1905000" y="1905000"/>
                  </a:lnTo>
                  <a:lnTo>
                    <a:pt x="0" y="190500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E87C3E">
                <a:alpha val="19608"/>
              </a:srgbClr>
            </a:solidFill>
          </p:spPr>
        </p:sp>
      </p:grpSp>
      <p:sp>
        <p:nvSpPr>
          <p:cNvPr name="AutoShape 6" id="6"/>
          <p:cNvSpPr/>
          <p:nvPr/>
        </p:nvSpPr>
        <p:spPr>
          <a:xfrm flipV="true">
            <a:off x="7351744" y="1991541"/>
            <a:ext cx="3752131" cy="0"/>
          </a:xfrm>
          <a:prstGeom prst="line">
            <a:avLst/>
          </a:prstGeom>
          <a:ln cap="flat" w="28575">
            <a:solidFill>
              <a:srgbClr val="E87C3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2043769" y="2443978"/>
            <a:ext cx="6626882" cy="737189"/>
            <a:chOff x="0" y="0"/>
            <a:chExt cx="8890000" cy="98894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890000" cy="988944"/>
            </a:xfrm>
            <a:custGeom>
              <a:avLst/>
              <a:gdLst/>
              <a:ahLst/>
              <a:cxnLst/>
              <a:rect r="r" b="b" t="t" l="l"/>
              <a:pathLst>
                <a:path h="988944" w="8890000">
                  <a:moveTo>
                    <a:pt x="76200" y="0"/>
                  </a:moveTo>
                  <a:lnTo>
                    <a:pt x="8813800" y="0"/>
                  </a:lnTo>
                  <a:cubicBezTo>
                    <a:pt x="8855884" y="0"/>
                    <a:pt x="8890000" y="44277"/>
                    <a:pt x="8890000" y="98894"/>
                  </a:cubicBezTo>
                  <a:lnTo>
                    <a:pt x="8890000" y="890049"/>
                  </a:lnTo>
                  <a:cubicBezTo>
                    <a:pt x="8890000" y="944667"/>
                    <a:pt x="8855884" y="988944"/>
                    <a:pt x="8813800" y="988944"/>
                  </a:cubicBezTo>
                  <a:lnTo>
                    <a:pt x="76200" y="988944"/>
                  </a:lnTo>
                  <a:cubicBezTo>
                    <a:pt x="34116" y="988944"/>
                    <a:pt x="0" y="944667"/>
                    <a:pt x="0" y="890049"/>
                  </a:cubicBezTo>
                  <a:lnTo>
                    <a:pt x="0" y="98894"/>
                  </a:lnTo>
                  <a:cubicBezTo>
                    <a:pt x="0" y="44277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1A2B4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8890000" cy="10556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059"/>
                </a:lnSpc>
                <a:spcBef>
                  <a:spcPct val="0"/>
                </a:spcBef>
              </a:pPr>
              <a:r>
                <a:rPr lang="en-US" sz="2899" strike="noStrike" u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COMIP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617349" y="2443978"/>
            <a:ext cx="6626882" cy="737189"/>
            <a:chOff x="0" y="0"/>
            <a:chExt cx="8890000" cy="98894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890000" cy="988944"/>
            </a:xfrm>
            <a:custGeom>
              <a:avLst/>
              <a:gdLst/>
              <a:ahLst/>
              <a:cxnLst/>
              <a:rect r="r" b="b" t="t" l="l"/>
              <a:pathLst>
                <a:path h="988944" w="8890000">
                  <a:moveTo>
                    <a:pt x="76200" y="0"/>
                  </a:moveTo>
                  <a:lnTo>
                    <a:pt x="8813800" y="0"/>
                  </a:lnTo>
                  <a:cubicBezTo>
                    <a:pt x="8855884" y="0"/>
                    <a:pt x="8890000" y="44277"/>
                    <a:pt x="8890000" y="98894"/>
                  </a:cubicBezTo>
                  <a:lnTo>
                    <a:pt x="8890000" y="890049"/>
                  </a:lnTo>
                  <a:cubicBezTo>
                    <a:pt x="8890000" y="944667"/>
                    <a:pt x="8855884" y="988944"/>
                    <a:pt x="8813800" y="988944"/>
                  </a:cubicBezTo>
                  <a:lnTo>
                    <a:pt x="76200" y="988944"/>
                  </a:lnTo>
                  <a:cubicBezTo>
                    <a:pt x="34116" y="988944"/>
                    <a:pt x="0" y="944667"/>
                    <a:pt x="0" y="890049"/>
                  </a:cubicBezTo>
                  <a:lnTo>
                    <a:pt x="0" y="98894"/>
                  </a:lnTo>
                  <a:cubicBezTo>
                    <a:pt x="0" y="44277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E1C09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8890000" cy="10556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059"/>
                </a:lnSpc>
                <a:spcBef>
                  <a:spcPct val="0"/>
                </a:spcBef>
              </a:pPr>
              <a:r>
                <a:rPr lang="en-US" sz="2899" strike="noStrike" u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CICOS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3365981" y="5990097"/>
            <a:ext cx="6370656" cy="4495039"/>
          </a:xfrm>
          <a:custGeom>
            <a:avLst/>
            <a:gdLst/>
            <a:ahLst/>
            <a:cxnLst/>
            <a:rect r="r" b="b" t="t" l="l"/>
            <a:pathLst>
              <a:path h="4495039" w="6370656">
                <a:moveTo>
                  <a:pt x="0" y="0"/>
                </a:moveTo>
                <a:lnTo>
                  <a:pt x="6370655" y="0"/>
                </a:lnTo>
                <a:lnTo>
                  <a:pt x="6370655" y="4495039"/>
                </a:lnTo>
                <a:lnTo>
                  <a:pt x="0" y="44950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5837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6286500" y="238125"/>
            <a:ext cx="57150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Inicio  |  Programa  |  Conclusión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05100" y="946013"/>
            <a:ext cx="12877800" cy="755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60"/>
              </a:lnSpc>
              <a:spcBef>
                <a:spcPct val="0"/>
              </a:spcBef>
            </a:pPr>
            <a:r>
              <a:rPr lang="en-US" b="true" sz="4400">
                <a:solidFill>
                  <a:srgbClr val="1A2B4A"/>
                </a:solidFill>
                <a:latin typeface="Inter Bold"/>
                <a:ea typeface="Inter Bold"/>
                <a:cs typeface="Inter Bold"/>
                <a:sym typeface="Inter Bold"/>
              </a:rPr>
              <a:t>El Rol de cada Organismo en el Programa P2P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43769" y="3303746"/>
            <a:ext cx="6626882" cy="3175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29522" indent="-214761" lvl="1">
              <a:lnSpc>
                <a:spcPts val="3183"/>
              </a:lnSpc>
              <a:buFont typeface="Arial"/>
              <a:buChar char="•"/>
            </a:pPr>
            <a:r>
              <a:rPr lang="en-US" sz="198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Aporta precisión, metodologías optimizadas de monitoreo y esquemas de gobernanza binacional dinámicos.</a:t>
            </a:r>
          </a:p>
          <a:p>
            <a:pPr algn="l" marL="429522" indent="-214761" lvl="1">
              <a:lnSpc>
                <a:spcPts val="3183"/>
              </a:lnSpc>
              <a:buFont typeface="Arial"/>
              <a:buChar char="•"/>
            </a:pPr>
            <a:r>
              <a:rPr lang="en-US" sz="198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Actúa como laboratorio de prueba rápida cuyos éxitos pueden ser escalados por CICOS en un territorio masivo.</a:t>
            </a:r>
          </a:p>
          <a:p>
            <a:pPr algn="l">
              <a:lnSpc>
                <a:spcPts val="3183"/>
              </a:lnSpc>
            </a:pPr>
          </a:p>
          <a:p>
            <a:pPr algn="ctr" marL="0" indent="0" lvl="0">
              <a:lnSpc>
                <a:spcPts val="3183"/>
              </a:lnSpc>
              <a:spcBef>
                <a:spcPct val="0"/>
              </a:spcBef>
            </a:pPr>
            <a:r>
              <a:rPr lang="en-US" b="true" sz="1989" strike="noStrike" u="none">
                <a:solidFill>
                  <a:srgbClr val="44444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Argentina - Paraguay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617349" y="3219806"/>
            <a:ext cx="6626882" cy="3975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29522" indent="-214761" lvl="1">
              <a:lnSpc>
                <a:spcPts val="3183"/>
              </a:lnSpc>
              <a:buFont typeface="Arial"/>
              <a:buChar char="•"/>
            </a:pPr>
            <a:r>
              <a:rPr lang="en-US" sz="198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Ofrece una perspectiva macroeconómica sobre la gestión transfronteriza y multisectorial a gran escala, integrando las mejores prácticas de estructuras más pequeñas (puertos, agencias fluviales, proyectos locales de gestión del agua, cooperativas agrícolas, plataformas logísticas, etc.).</a:t>
            </a:r>
          </a:p>
          <a:p>
            <a:pPr algn="l" marL="429522" indent="-214761" lvl="1">
              <a:lnSpc>
                <a:spcPts val="3183"/>
              </a:lnSpc>
              <a:buFont typeface="Arial"/>
              <a:buChar char="•"/>
            </a:pPr>
            <a:r>
              <a:rPr lang="en-US" sz="198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La Comisión Internacional para la Cuenca Congo-Oubangui-Sangha representa la escala continental africana.</a:t>
            </a:r>
          </a:p>
          <a:p>
            <a:pPr algn="ctr" marL="0" indent="0" lvl="0">
              <a:lnSpc>
                <a:spcPts val="3183"/>
              </a:lnSpc>
              <a:spcBef>
                <a:spcPct val="0"/>
              </a:spcBef>
            </a:pPr>
            <a:r>
              <a:rPr lang="en-US" b="true" sz="1989" strike="noStrike" u="none">
                <a:solidFill>
                  <a:srgbClr val="44444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África Central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286500" y="257175"/>
            <a:ext cx="5715000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Inicio  |  Programa  |  Conclusión</a:t>
            </a:r>
          </a:p>
        </p:txBody>
      </p:sp>
      <p:grpSp>
        <p:nvGrpSpPr>
          <p:cNvPr name="Group 3" id="3"/>
          <p:cNvGrpSpPr/>
          <p:nvPr/>
        </p:nvGrpSpPr>
        <p:grpSpPr>
          <a:xfrm rot="1200000">
            <a:off x="-762000" y="-476250"/>
            <a:ext cx="1905000" cy="1905000"/>
            <a:chOff x="0" y="0"/>
            <a:chExt cx="2540000" cy="254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4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2540000">
                  <a:moveTo>
                    <a:pt x="1270000" y="0"/>
                  </a:moveTo>
                  <a:lnTo>
                    <a:pt x="2540000" y="2540000"/>
                  </a:lnTo>
                  <a:lnTo>
                    <a:pt x="0" y="2540000"/>
                  </a:lnTo>
                  <a:lnTo>
                    <a:pt x="1270000" y="0"/>
                  </a:lnTo>
                  <a:close/>
                </a:path>
              </a:pathLst>
            </a:custGeom>
            <a:solidFill>
              <a:srgbClr val="1A2B4A">
                <a:alpha val="19608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-1800000">
            <a:off x="16668750" y="8382000"/>
            <a:ext cx="1428750" cy="1428750"/>
            <a:chOff x="0" y="0"/>
            <a:chExt cx="1905000" cy="1905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05000" cy="1905000"/>
            </a:xfrm>
            <a:custGeom>
              <a:avLst/>
              <a:gdLst/>
              <a:ahLst/>
              <a:cxnLst/>
              <a:rect r="r" b="b" t="t" l="l"/>
              <a:pathLst>
                <a:path h="1905000" w="1905000">
                  <a:moveTo>
                    <a:pt x="952500" y="0"/>
                  </a:moveTo>
                  <a:lnTo>
                    <a:pt x="1905000" y="1905000"/>
                  </a:lnTo>
                  <a:lnTo>
                    <a:pt x="0" y="190500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E87C3E">
                <a:alpha val="19608"/>
              </a:srgbClr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4381500" y="1057275"/>
            <a:ext cx="9525000" cy="755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60"/>
              </a:lnSpc>
              <a:spcBef>
                <a:spcPct val="0"/>
              </a:spcBef>
            </a:pPr>
            <a:r>
              <a:rPr lang="en-US" b="true" sz="4400" strike="noStrike" u="none">
                <a:solidFill>
                  <a:srgbClr val="1A2B4A"/>
                </a:solidFill>
                <a:latin typeface="Inter Bold"/>
                <a:ea typeface="Inter Bold"/>
                <a:cs typeface="Inter Bold"/>
                <a:sym typeface="Inter Bold"/>
              </a:rPr>
              <a:t>Beneficios del Intercambio P2P</a:t>
            </a:r>
          </a:p>
        </p:txBody>
      </p:sp>
      <p:sp>
        <p:nvSpPr>
          <p:cNvPr name="AutoShape 8" id="8"/>
          <p:cNvSpPr/>
          <p:nvPr/>
        </p:nvSpPr>
        <p:spPr>
          <a:xfrm>
            <a:off x="7239000" y="1905000"/>
            <a:ext cx="3810000" cy="0"/>
          </a:xfrm>
          <a:prstGeom prst="line">
            <a:avLst/>
          </a:prstGeom>
          <a:ln cap="flat" w="28575">
            <a:solidFill>
              <a:srgbClr val="E87C3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1428750" y="3838257"/>
            <a:ext cx="5448300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 strike="noStrike" u="none">
                <a:solidFill>
                  <a:srgbClr val="1A2B4A"/>
                </a:solidFill>
                <a:latin typeface="Inter Bold"/>
                <a:ea typeface="Inter Bold"/>
                <a:cs typeface="Inter Bold"/>
                <a:sym typeface="Inter Bold"/>
              </a:rPr>
              <a:t>Validación </a:t>
            </a:r>
          </a:p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 strike="noStrike" u="none">
                <a:solidFill>
                  <a:srgbClr val="1A2B4A"/>
                </a:solidFill>
                <a:latin typeface="Inter Bold"/>
                <a:ea typeface="Inter Bold"/>
                <a:cs typeface="Inter Bold"/>
                <a:sym typeface="Inter Bold"/>
              </a:rPr>
              <a:t>Metodológica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66900" y="5029200"/>
            <a:ext cx="4572000" cy="361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3000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COMIP valida soluciones que luego pueden ser escaladas por organismos de mayor envergadura como CICOS.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8753475" y="2486025"/>
            <a:ext cx="1143000" cy="1143000"/>
            <a:chOff x="0" y="0"/>
            <a:chExt cx="1524000" cy="1524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24000" cy="1524000"/>
            </a:xfrm>
            <a:custGeom>
              <a:avLst/>
              <a:gdLst/>
              <a:ahLst/>
              <a:cxnLst/>
              <a:rect r="r" b="b" t="t" l="l"/>
              <a:pathLst>
                <a:path h="1524000" w="1524000">
                  <a:moveTo>
                    <a:pt x="762000" y="0"/>
                  </a:moveTo>
                  <a:cubicBezTo>
                    <a:pt x="341159" y="0"/>
                    <a:pt x="0" y="341159"/>
                    <a:pt x="0" y="762000"/>
                  </a:cubicBezTo>
                  <a:cubicBezTo>
                    <a:pt x="0" y="1182841"/>
                    <a:pt x="341159" y="1524000"/>
                    <a:pt x="762000" y="1524000"/>
                  </a:cubicBezTo>
                  <a:cubicBezTo>
                    <a:pt x="1182841" y="1524000"/>
                    <a:pt x="1524000" y="1182841"/>
                    <a:pt x="1524000" y="762000"/>
                  </a:cubicBezTo>
                  <a:cubicBezTo>
                    <a:pt x="1524000" y="341159"/>
                    <a:pt x="1182841" y="0"/>
                    <a:pt x="762000" y="0"/>
                  </a:cubicBezTo>
                  <a:close/>
                </a:path>
              </a:pathLst>
            </a:custGeom>
            <a:solidFill>
              <a:srgbClr val="E87C3E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1524000" cy="1590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trike="noStrike" u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02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858000" y="3847782"/>
            <a:ext cx="4572000" cy="1065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85"/>
              </a:lnSpc>
              <a:spcBef>
                <a:spcPct val="0"/>
              </a:spcBef>
            </a:pPr>
            <a:r>
              <a:rPr lang="en-US" b="true" sz="3061" strike="noStrike" u="none">
                <a:solidFill>
                  <a:srgbClr val="1A2B4A"/>
                </a:solidFill>
                <a:latin typeface="Inter Bold"/>
                <a:ea typeface="Inter Bold"/>
                <a:cs typeface="Inter Bold"/>
                <a:sym typeface="Inter Bold"/>
              </a:rPr>
              <a:t>Transferencia de Conocimiento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58000" y="5029200"/>
            <a:ext cx="4572000" cy="300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z="3000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Intercambio directo de experiencias y herramientas de gestión hídrica entre organismos de cuenca.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772900" y="3855755"/>
            <a:ext cx="4572000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 strike="noStrike" u="none">
                <a:solidFill>
                  <a:srgbClr val="1A2B4A"/>
                </a:solidFill>
                <a:latin typeface="Inter Bold"/>
                <a:ea typeface="Inter Bold"/>
                <a:cs typeface="Inter Bold"/>
                <a:sym typeface="Inter Bold"/>
              </a:rPr>
              <a:t>Cooperación </a:t>
            </a:r>
          </a:p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 strike="noStrike" u="none">
                <a:solidFill>
                  <a:srgbClr val="1A2B4A"/>
                </a:solidFill>
                <a:latin typeface="Inter Bold"/>
                <a:ea typeface="Inter Bold"/>
                <a:cs typeface="Inter Bold"/>
                <a:sym typeface="Inter Bold"/>
              </a:rPr>
              <a:t>Sur-Sur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772900" y="5095873"/>
            <a:ext cx="4572000" cy="3552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99"/>
              </a:lnSpc>
              <a:spcBef>
                <a:spcPct val="0"/>
              </a:spcBef>
            </a:pPr>
            <a:r>
              <a:rPr lang="en-US" sz="29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Fortalecimiento de capacidades entre países en desarrollo con desafíos comunes en gestión de recursos hídricos.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3581400" y="2486025"/>
            <a:ext cx="1143000" cy="1143000"/>
            <a:chOff x="0" y="0"/>
            <a:chExt cx="1524000" cy="1524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524000" cy="1524000"/>
            </a:xfrm>
            <a:custGeom>
              <a:avLst/>
              <a:gdLst/>
              <a:ahLst/>
              <a:cxnLst/>
              <a:rect r="r" b="b" t="t" l="l"/>
              <a:pathLst>
                <a:path h="1524000" w="1524000">
                  <a:moveTo>
                    <a:pt x="762000" y="0"/>
                  </a:moveTo>
                  <a:cubicBezTo>
                    <a:pt x="341159" y="0"/>
                    <a:pt x="0" y="341159"/>
                    <a:pt x="0" y="762000"/>
                  </a:cubicBezTo>
                  <a:cubicBezTo>
                    <a:pt x="0" y="1182841"/>
                    <a:pt x="341159" y="1524000"/>
                    <a:pt x="762000" y="1524000"/>
                  </a:cubicBezTo>
                  <a:cubicBezTo>
                    <a:pt x="1182841" y="1524000"/>
                    <a:pt x="1524000" y="1182841"/>
                    <a:pt x="1524000" y="762000"/>
                  </a:cubicBezTo>
                  <a:cubicBezTo>
                    <a:pt x="1524000" y="341159"/>
                    <a:pt x="1182841" y="0"/>
                    <a:pt x="762000" y="0"/>
                  </a:cubicBezTo>
                  <a:close/>
                </a:path>
              </a:pathLst>
            </a:custGeom>
            <a:solidFill>
              <a:srgbClr val="E87C3E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66675"/>
              <a:ext cx="1524000" cy="1590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trike="noStrike" u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01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3487400" y="2486025"/>
            <a:ext cx="1143000" cy="1143000"/>
            <a:chOff x="0" y="0"/>
            <a:chExt cx="1524000" cy="1524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524000" cy="1524000"/>
            </a:xfrm>
            <a:custGeom>
              <a:avLst/>
              <a:gdLst/>
              <a:ahLst/>
              <a:cxnLst/>
              <a:rect r="r" b="b" t="t" l="l"/>
              <a:pathLst>
                <a:path h="1524000" w="1524000">
                  <a:moveTo>
                    <a:pt x="762000" y="0"/>
                  </a:moveTo>
                  <a:cubicBezTo>
                    <a:pt x="341159" y="0"/>
                    <a:pt x="0" y="341159"/>
                    <a:pt x="0" y="762000"/>
                  </a:cubicBezTo>
                  <a:cubicBezTo>
                    <a:pt x="0" y="1182841"/>
                    <a:pt x="341159" y="1524000"/>
                    <a:pt x="762000" y="1524000"/>
                  </a:cubicBezTo>
                  <a:cubicBezTo>
                    <a:pt x="1182841" y="1524000"/>
                    <a:pt x="1524000" y="1182841"/>
                    <a:pt x="1524000" y="762000"/>
                  </a:cubicBezTo>
                  <a:cubicBezTo>
                    <a:pt x="1524000" y="341159"/>
                    <a:pt x="1182841" y="0"/>
                    <a:pt x="762000" y="0"/>
                  </a:cubicBezTo>
                  <a:close/>
                </a:path>
              </a:pathLst>
            </a:custGeom>
            <a:solidFill>
              <a:srgbClr val="E87C3E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66675"/>
              <a:ext cx="1524000" cy="1590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strike="noStrike" u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03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90500" y="9096375"/>
            <a:ext cx="2378369" cy="2378369"/>
          </a:xfrm>
          <a:custGeom>
            <a:avLst/>
            <a:gdLst/>
            <a:ahLst/>
            <a:cxnLst/>
            <a:rect r="r" b="b" t="t" l="l"/>
            <a:pathLst>
              <a:path h="2378369" w="2378369">
                <a:moveTo>
                  <a:pt x="0" y="0"/>
                </a:moveTo>
                <a:lnTo>
                  <a:pt x="2378369" y="0"/>
                </a:lnTo>
                <a:lnTo>
                  <a:pt x="2378369" y="2378369"/>
                </a:lnTo>
                <a:lnTo>
                  <a:pt x="0" y="2378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07" t="-1049" r="-1507" b="-104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86500" y="257175"/>
            <a:ext cx="5715000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Inicio  |  Programa  |  Conclusión</a:t>
            </a:r>
          </a:p>
        </p:txBody>
      </p:sp>
      <p:grpSp>
        <p:nvGrpSpPr>
          <p:cNvPr name="Group 4" id="4"/>
          <p:cNvGrpSpPr/>
          <p:nvPr/>
        </p:nvGrpSpPr>
        <p:grpSpPr>
          <a:xfrm rot="1200000">
            <a:off x="-762000" y="-476250"/>
            <a:ext cx="1905000" cy="1905000"/>
            <a:chOff x="0" y="0"/>
            <a:chExt cx="2540000" cy="254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4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2540000">
                  <a:moveTo>
                    <a:pt x="1270000" y="0"/>
                  </a:moveTo>
                  <a:lnTo>
                    <a:pt x="2540000" y="2540000"/>
                  </a:lnTo>
                  <a:lnTo>
                    <a:pt x="0" y="2540000"/>
                  </a:lnTo>
                  <a:lnTo>
                    <a:pt x="1270000" y="0"/>
                  </a:lnTo>
                  <a:close/>
                </a:path>
              </a:pathLst>
            </a:custGeom>
            <a:solidFill>
              <a:srgbClr val="1A2B4A">
                <a:alpha val="19608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-1800000">
            <a:off x="16668750" y="8382000"/>
            <a:ext cx="1428750" cy="1428750"/>
            <a:chOff x="0" y="0"/>
            <a:chExt cx="1905000" cy="1905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05000" cy="1905000"/>
            </a:xfrm>
            <a:custGeom>
              <a:avLst/>
              <a:gdLst/>
              <a:ahLst/>
              <a:cxnLst/>
              <a:rect r="r" b="b" t="t" l="l"/>
              <a:pathLst>
                <a:path h="1905000" w="1905000">
                  <a:moveTo>
                    <a:pt x="952500" y="0"/>
                  </a:moveTo>
                  <a:lnTo>
                    <a:pt x="1905000" y="1905000"/>
                  </a:lnTo>
                  <a:lnTo>
                    <a:pt x="0" y="190500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E87C3E">
                <a:alpha val="19608"/>
              </a:srgbClr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4381500" y="1057275"/>
            <a:ext cx="9525000" cy="755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60"/>
              </a:lnSpc>
              <a:spcBef>
                <a:spcPct val="0"/>
              </a:spcBef>
            </a:pPr>
            <a:r>
              <a:rPr lang="en-US" b="true" sz="4400" strike="noStrike" u="none">
                <a:solidFill>
                  <a:srgbClr val="1A2B4A"/>
                </a:solidFill>
                <a:latin typeface="Inter Bold"/>
                <a:ea typeface="Inter Bold"/>
                <a:cs typeface="Inter Bold"/>
                <a:sym typeface="Inter Bold"/>
              </a:rPr>
              <a:t>Conclusiones y Próximos Pasos</a:t>
            </a:r>
          </a:p>
        </p:txBody>
      </p:sp>
      <p:sp>
        <p:nvSpPr>
          <p:cNvPr name="AutoShape 9" id="9"/>
          <p:cNvSpPr/>
          <p:nvPr/>
        </p:nvSpPr>
        <p:spPr>
          <a:xfrm>
            <a:off x="7199999" y="2226262"/>
            <a:ext cx="3810000" cy="0"/>
          </a:xfrm>
          <a:prstGeom prst="line">
            <a:avLst/>
          </a:prstGeom>
          <a:ln cap="flat" w="28575">
            <a:solidFill>
              <a:srgbClr val="E87C3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3225919" y="2640233"/>
            <a:ext cx="1282428" cy="1282428"/>
            <a:chOff x="0" y="0"/>
            <a:chExt cx="762000" cy="762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381000" y="0"/>
                  </a:moveTo>
                  <a:cubicBezTo>
                    <a:pt x="170580" y="0"/>
                    <a:pt x="0" y="170580"/>
                    <a:pt x="0" y="381000"/>
                  </a:cubicBezTo>
                  <a:cubicBezTo>
                    <a:pt x="0" y="591420"/>
                    <a:pt x="170580" y="762000"/>
                    <a:pt x="381000" y="762000"/>
                  </a:cubicBezTo>
                  <a:cubicBezTo>
                    <a:pt x="591420" y="762000"/>
                    <a:pt x="762000" y="591420"/>
                    <a:pt x="762000" y="381000"/>
                  </a:cubicBezTo>
                  <a:cubicBezTo>
                    <a:pt x="762000" y="170580"/>
                    <a:pt x="591420" y="0"/>
                    <a:pt x="381000" y="0"/>
                  </a:cubicBezTo>
                  <a:close/>
                </a:path>
              </a:pathLst>
            </a:custGeom>
            <a:solidFill>
              <a:srgbClr val="1A2B4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762000" cy="809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01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581133" y="4263338"/>
            <a:ext cx="4572000" cy="54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79"/>
              </a:lnSpc>
              <a:spcBef>
                <a:spcPct val="0"/>
              </a:spcBef>
            </a:pPr>
            <a:r>
              <a:rPr lang="en-US" b="true" sz="3199" strike="noStrike" u="none">
                <a:solidFill>
                  <a:srgbClr val="1A2B4A"/>
                </a:solidFill>
                <a:latin typeface="Inter Bold"/>
                <a:ea typeface="Inter Bold"/>
                <a:cs typeface="Inter Bold"/>
                <a:sym typeface="Inter Bold"/>
              </a:rPr>
              <a:t>Complementariedad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86919" y="5115509"/>
            <a:ext cx="4160427" cy="2210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7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COMIP y CICOS se complementan: precisión local + visión macro continental.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58000" y="4177613"/>
            <a:ext cx="4572000" cy="54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79"/>
              </a:lnSpc>
              <a:spcBef>
                <a:spcPct val="0"/>
              </a:spcBef>
            </a:pPr>
            <a:r>
              <a:rPr lang="en-US" b="true" sz="3199" strike="noStrike" u="none">
                <a:solidFill>
                  <a:srgbClr val="1A2B4A"/>
                </a:solidFill>
                <a:latin typeface="Inter Bold"/>
                <a:ea typeface="Inter Bold"/>
                <a:cs typeface="Inter Bold"/>
                <a:sym typeface="Inter Bold"/>
              </a:rPr>
              <a:t>Escalabilidad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940315" y="4944059"/>
            <a:ext cx="4407371" cy="2772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7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Las metodologías validadas por COMIP pueden ser adoptadas por organismos de mayor escala.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134867" y="4177613"/>
            <a:ext cx="4572000" cy="54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79"/>
              </a:lnSpc>
              <a:spcBef>
                <a:spcPct val="0"/>
              </a:spcBef>
            </a:pPr>
            <a:r>
              <a:rPr lang="en-US" b="true" sz="3199" strike="noStrike" u="none">
                <a:solidFill>
                  <a:srgbClr val="1A2B4A"/>
                </a:solidFill>
                <a:latin typeface="Inter Bold"/>
                <a:ea typeface="Inter Bold"/>
                <a:cs typeface="Inter Bold"/>
                <a:sym typeface="Inter Bold"/>
              </a:rPr>
              <a:t>Cooperación Efectiva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134867" y="5010734"/>
            <a:ext cx="4572000" cy="2210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7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El programa P2P de RIOC demuestra que el intercambio Sur-Sur genera resultados concretos.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8463785" y="2640233"/>
            <a:ext cx="1282428" cy="1282428"/>
            <a:chOff x="0" y="0"/>
            <a:chExt cx="762000" cy="762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381000" y="0"/>
                  </a:moveTo>
                  <a:cubicBezTo>
                    <a:pt x="170580" y="0"/>
                    <a:pt x="0" y="170580"/>
                    <a:pt x="0" y="381000"/>
                  </a:cubicBezTo>
                  <a:cubicBezTo>
                    <a:pt x="0" y="591420"/>
                    <a:pt x="170580" y="762000"/>
                    <a:pt x="381000" y="762000"/>
                  </a:cubicBezTo>
                  <a:cubicBezTo>
                    <a:pt x="591420" y="762000"/>
                    <a:pt x="762000" y="591420"/>
                    <a:pt x="762000" y="381000"/>
                  </a:cubicBezTo>
                  <a:cubicBezTo>
                    <a:pt x="762000" y="170580"/>
                    <a:pt x="591420" y="0"/>
                    <a:pt x="381000" y="0"/>
                  </a:cubicBezTo>
                  <a:close/>
                </a:path>
              </a:pathLst>
            </a:custGeom>
            <a:solidFill>
              <a:srgbClr val="1A2B4A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762000" cy="809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02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3779653" y="2640233"/>
            <a:ext cx="1282428" cy="1282428"/>
            <a:chOff x="0" y="0"/>
            <a:chExt cx="762000" cy="762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381000" y="0"/>
                  </a:moveTo>
                  <a:cubicBezTo>
                    <a:pt x="170580" y="0"/>
                    <a:pt x="0" y="170580"/>
                    <a:pt x="0" y="381000"/>
                  </a:cubicBezTo>
                  <a:cubicBezTo>
                    <a:pt x="0" y="591420"/>
                    <a:pt x="170580" y="762000"/>
                    <a:pt x="381000" y="762000"/>
                  </a:cubicBezTo>
                  <a:cubicBezTo>
                    <a:pt x="591420" y="762000"/>
                    <a:pt x="762000" y="591420"/>
                    <a:pt x="762000" y="381000"/>
                  </a:cubicBezTo>
                  <a:cubicBezTo>
                    <a:pt x="762000" y="170580"/>
                    <a:pt x="591420" y="0"/>
                    <a:pt x="381000" y="0"/>
                  </a:cubicBezTo>
                  <a:close/>
                </a:path>
              </a:pathLst>
            </a:custGeom>
            <a:solidFill>
              <a:srgbClr val="1A2B4A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762000" cy="809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trike="noStrike" u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03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07" t="-1049" r="-1507" b="-1049"/>
            </a:stretch>
          </a:blipFill>
        </p:spPr>
      </p:sp>
      <p:grpSp>
        <p:nvGrpSpPr>
          <p:cNvPr name="Group 3" id="3"/>
          <p:cNvGrpSpPr/>
          <p:nvPr/>
        </p:nvGrpSpPr>
        <p:grpSpPr>
          <a:xfrm rot="1200000">
            <a:off x="-762000" y="-476250"/>
            <a:ext cx="1905000" cy="1905000"/>
            <a:chOff x="0" y="0"/>
            <a:chExt cx="2540000" cy="254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4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2540000">
                  <a:moveTo>
                    <a:pt x="1270000" y="0"/>
                  </a:moveTo>
                  <a:lnTo>
                    <a:pt x="2540000" y="2540000"/>
                  </a:lnTo>
                  <a:lnTo>
                    <a:pt x="0" y="2540000"/>
                  </a:lnTo>
                  <a:lnTo>
                    <a:pt x="1270000" y="0"/>
                  </a:lnTo>
                  <a:close/>
                </a:path>
              </a:pathLst>
            </a:custGeom>
            <a:solidFill>
              <a:srgbClr val="1A2B4A">
                <a:alpha val="19608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-1800000">
            <a:off x="16668750" y="8382000"/>
            <a:ext cx="1428750" cy="1428750"/>
            <a:chOff x="0" y="0"/>
            <a:chExt cx="1905000" cy="1905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05000" cy="1905000"/>
            </a:xfrm>
            <a:custGeom>
              <a:avLst/>
              <a:gdLst/>
              <a:ahLst/>
              <a:cxnLst/>
              <a:rect r="r" b="b" t="t" l="l"/>
              <a:pathLst>
                <a:path h="1905000" w="1905000">
                  <a:moveTo>
                    <a:pt x="952500" y="0"/>
                  </a:moveTo>
                  <a:lnTo>
                    <a:pt x="1905000" y="1905000"/>
                  </a:lnTo>
                  <a:lnTo>
                    <a:pt x="0" y="190500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E87C3E">
                <a:alpha val="19608"/>
              </a:srgbClr>
            </a:solidFill>
          </p:spPr>
        </p:sp>
      </p:grpSp>
      <p:sp>
        <p:nvSpPr>
          <p:cNvPr name="AutoShape 7" id="7"/>
          <p:cNvSpPr/>
          <p:nvPr/>
        </p:nvSpPr>
        <p:spPr>
          <a:xfrm>
            <a:off x="7321315" y="4565730"/>
            <a:ext cx="3810000" cy="0"/>
          </a:xfrm>
          <a:prstGeom prst="line">
            <a:avLst/>
          </a:prstGeom>
          <a:ln cap="flat" w="28575">
            <a:solidFill>
              <a:srgbClr val="E87C3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4878540" y="6657103"/>
            <a:ext cx="3588961" cy="1913977"/>
          </a:xfrm>
          <a:custGeom>
            <a:avLst/>
            <a:gdLst/>
            <a:ahLst/>
            <a:cxnLst/>
            <a:rect r="r" b="b" t="t" l="l"/>
            <a:pathLst>
              <a:path h="1913977" w="3588961">
                <a:moveTo>
                  <a:pt x="0" y="0"/>
                </a:moveTo>
                <a:lnTo>
                  <a:pt x="3588960" y="0"/>
                </a:lnTo>
                <a:lnTo>
                  <a:pt x="3588960" y="1913977"/>
                </a:lnTo>
                <a:lnTo>
                  <a:pt x="0" y="1913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539849" y="6739899"/>
            <a:ext cx="3998964" cy="1748384"/>
          </a:xfrm>
          <a:custGeom>
            <a:avLst/>
            <a:gdLst/>
            <a:ahLst/>
            <a:cxnLst/>
            <a:rect r="r" b="b" t="t" l="l"/>
            <a:pathLst>
              <a:path h="1748384" w="3998964">
                <a:moveTo>
                  <a:pt x="0" y="0"/>
                </a:moveTo>
                <a:lnTo>
                  <a:pt x="3998964" y="0"/>
                </a:lnTo>
                <a:lnTo>
                  <a:pt x="3998964" y="1748385"/>
                </a:lnTo>
                <a:lnTo>
                  <a:pt x="0" y="17483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286500" y="247650"/>
            <a:ext cx="57150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 strike="noStrike" u="none">
                <a:solidFill>
                  <a:srgbClr val="1A2B4A"/>
                </a:solidFill>
                <a:latin typeface="Open Sans"/>
                <a:ea typeface="Open Sans"/>
                <a:cs typeface="Open Sans"/>
                <a:sym typeface="Open Sans"/>
              </a:rPr>
              <a:t>Inicio  |  Programa  |  Conclusión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334000" y="2354087"/>
            <a:ext cx="7620000" cy="1236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b="true" sz="7200" strike="noStrike" u="none">
                <a:solidFill>
                  <a:srgbClr val="1A2B4A"/>
                </a:solidFill>
                <a:latin typeface="Inter Bold"/>
                <a:ea typeface="Inter Bold"/>
                <a:cs typeface="Inter Bold"/>
                <a:sym typeface="Inter Bold"/>
              </a:rPr>
              <a:t>Gracias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334000" y="3799982"/>
            <a:ext cx="762000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E87C3E"/>
                </a:solidFill>
                <a:latin typeface="Open Sans"/>
                <a:ea typeface="Open Sans"/>
                <a:cs typeface="Open Sans"/>
                <a:sym typeface="Open Sans"/>
              </a:rPr>
              <a:t>Programa Peer to Peer  |  RIOC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87660" y="4789567"/>
            <a:ext cx="10712681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599" strike="noStrike" u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La cooperación entre organismos de cuenca transforma desafíos comunes en soluciones compartidas.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DAHMREtiTIs</dc:identifier>
  <dcterms:modified xsi:type="dcterms:W3CDTF">2011-08-01T06:04:30Z</dcterms:modified>
  <cp:revision>1</cp:revision>
  <dc:title>Presentación con plantilla</dc:title>
</cp:coreProperties>
</file>