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9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3" r:id="rId12"/>
    <p:sldId id="283" r:id="rId13"/>
    <p:sldId id="292" r:id="rId14"/>
    <p:sldId id="275" r:id="rId15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180"/>
    <a:srgbClr val="D9D9D9"/>
    <a:srgbClr val="CC9900"/>
    <a:srgbClr val="FFCCFF"/>
    <a:srgbClr val="FF0000"/>
    <a:srgbClr val="E94F1A"/>
    <a:srgbClr val="FCDD17"/>
    <a:srgbClr val="002060"/>
    <a:srgbClr val="82358B"/>
    <a:srgbClr val="E94E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eg\Dropbox\Archivos\Formaci&#243;n%20academica%20y%20profesional\Maestria\Maestr&#237;a%20en%20Puertos,%20V&#237;as%20Navegables%20y%20Din&#225;mica%20Costera\1%20-%20Tesis\7%20-%20Programaciones\Outputs%201%20buque%20260126\Resum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Tiempos de navegación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Tiempo navegando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Modelación 1</c:v>
                </c:pt>
                <c:pt idx="1">
                  <c:v>Modelación 2</c:v>
                </c:pt>
                <c:pt idx="2">
                  <c:v>Modelación 3</c:v>
                </c:pt>
                <c:pt idx="3">
                  <c:v>Modelación 4</c:v>
                </c:pt>
                <c:pt idx="4">
                  <c:v>Modelación 5</c:v>
                </c:pt>
              </c:strCache>
            </c:strRef>
          </c:cat>
          <c:val>
            <c:numRef>
              <c:f>Sheet1!$B$2:$F$2</c:f>
              <c:numCache>
                <c:formatCode>_(* #,##0.00_);_(* \(#,##0.00\);_(* "-"??_);_(@_)</c:formatCode>
                <c:ptCount val="5"/>
                <c:pt idx="0">
                  <c:v>21.799956769444446</c:v>
                </c:pt>
                <c:pt idx="1">
                  <c:v>21.769146097222222</c:v>
                </c:pt>
                <c:pt idx="2">
                  <c:v>21.799956769444446</c:v>
                </c:pt>
                <c:pt idx="3">
                  <c:v>21.799956769444446</c:v>
                </c:pt>
                <c:pt idx="4">
                  <c:v>21.799956769444446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98-444D-BAED-FC2BA07307A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Espera por horario nocturno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Modelación 1</c:v>
                </c:pt>
                <c:pt idx="1">
                  <c:v>Modelación 2</c:v>
                </c:pt>
                <c:pt idx="2">
                  <c:v>Modelación 3</c:v>
                </c:pt>
                <c:pt idx="3">
                  <c:v>Modelación 4</c:v>
                </c:pt>
                <c:pt idx="4">
                  <c:v>Modelación 5</c:v>
                </c:pt>
              </c:strCache>
            </c:strRef>
          </c:cat>
          <c:val>
            <c:numRef>
              <c:f>Sheet1!$B$3:$F$3</c:f>
              <c:numCache>
                <c:formatCode>_(* #,##0.00_);_(* \(#,##0.00\);_(* "-"??_);_(@_)</c:formatCode>
                <c:ptCount val="5"/>
                <c:pt idx="0">
                  <c:v>47.973368111111114</c:v>
                </c:pt>
                <c:pt idx="1">
                  <c:v>48.172730944444446</c:v>
                </c:pt>
                <c:pt idx="2">
                  <c:v>62.902681805555559</c:v>
                </c:pt>
                <c:pt idx="3">
                  <c:v>42</c:v>
                </c:pt>
                <c:pt idx="4">
                  <c:v>8.4366663749999997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98-444D-BAED-FC2BA07307A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Espera por falta de profundidad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Modelación 1</c:v>
                </c:pt>
                <c:pt idx="1">
                  <c:v>Modelación 2</c:v>
                </c:pt>
                <c:pt idx="2">
                  <c:v>Modelación 3</c:v>
                </c:pt>
                <c:pt idx="3">
                  <c:v>Modelación 4</c:v>
                </c:pt>
                <c:pt idx="4">
                  <c:v>Modelación 5</c:v>
                </c:pt>
              </c:strCache>
            </c:strRef>
          </c:cat>
          <c:val>
            <c:numRef>
              <c:f>Sheet1!$B$4:$F$4</c:f>
              <c:numCache>
                <c:formatCode>_(* #,##0.00_);_(* \(#,##0.00\);_(* "-"??_);_(@_)</c:formatCode>
                <c:ptCount val="5"/>
                <c:pt idx="0">
                  <c:v>88.682828694444439</c:v>
                </c:pt>
                <c:pt idx="1">
                  <c:v>89.533984555555563</c:v>
                </c:pt>
                <c:pt idx="2">
                  <c:v>89.533984555555563</c:v>
                </c:pt>
                <c:pt idx="3">
                  <c:v>95.706715500000001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8-444D-BAED-FC2BA07307A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Esclusa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Modelación 1</c:v>
                </c:pt>
                <c:pt idx="1">
                  <c:v>Modelación 2</c:v>
                </c:pt>
                <c:pt idx="2">
                  <c:v>Modelación 3</c:v>
                </c:pt>
                <c:pt idx="3">
                  <c:v>Modelación 4</c:v>
                </c:pt>
                <c:pt idx="4">
                  <c:v>Modelación 5</c:v>
                </c:pt>
              </c:strCache>
            </c:strRef>
          </c:cat>
          <c:val>
            <c:numRef>
              <c:f>Sheet1!$B$5:$F$5</c:f>
              <c:numCache>
                <c:formatCode>_(* #,##0.00_);_(* \(#,##0.00\);_(* "-"??_);_(@_)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98-444D-BAED-FC2BA0730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6010991"/>
        <c:axId val="1266008111"/>
      </c:barChart>
      <c:catAx>
        <c:axId val="1266010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6008111"/>
        <c:crosses val="autoZero"/>
        <c:auto val="1"/>
        <c:lblAlgn val="ctr"/>
        <c:lblOffset val="100"/>
        <c:noMultiLvlLbl val="0"/>
      </c:catAx>
      <c:valAx>
        <c:axId val="1266008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Horas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6010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66152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56457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3468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3970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7785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07627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0690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749811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25642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82428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8907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F2C7E-6E95-4858-9D1A-2C9B72582FB8}" type="datetimeFigureOut">
              <a:rPr lang="es-PY" smtClean="0"/>
              <a:t>27/1/2026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EEED-3574-4CD1-9467-1C9DC969695A}" type="slidenum">
              <a:rPr lang="es-PY" smtClean="0"/>
              <a:t>‹#›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7449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DCF399B-9983-BCA1-6191-7A476D4CA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" y="492274"/>
            <a:ext cx="11489532" cy="1815148"/>
          </a:xfrm>
        </p:spPr>
        <p:txBody>
          <a:bodyPr anchor="t">
            <a:normAutofit/>
          </a:bodyPr>
          <a:lstStyle/>
          <a:p>
            <a:pPr algn="l"/>
            <a:r>
              <a:rPr lang="es-PY" sz="46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GEMELO DIGITAL DE NAVEGACIÓN </a:t>
            </a:r>
            <a:r>
              <a:rPr lang="es-PY" sz="27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TRAMO RÍO PARANÁ </a:t>
            </a:r>
            <a:r>
              <a:rPr lang="es-PY" sz="2700" cap="all" dirty="0" err="1">
                <a:solidFill>
                  <a:schemeClr val="bg1"/>
                </a:solidFill>
                <a:latin typeface="Arial Black" panose="020B0A04020102020204" pitchFamily="34" charset="0"/>
              </a:rPr>
              <a:t>SUPERIOr</a:t>
            </a:r>
            <a:r>
              <a:rPr lang="es-PY" sz="27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– AVANCES A ENERO 2026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7200" y="5936610"/>
            <a:ext cx="9144000" cy="724302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s-PY" b="1" dirty="0">
                <a:solidFill>
                  <a:srgbClr val="002060"/>
                </a:solidFill>
              </a:rPr>
              <a:t>José Grau</a:t>
            </a:r>
          </a:p>
          <a:p>
            <a:pPr algn="l">
              <a:spcBef>
                <a:spcPts val="0"/>
              </a:spcBef>
            </a:pPr>
            <a:r>
              <a:rPr lang="es-PY" sz="2000" dirty="0">
                <a:solidFill>
                  <a:srgbClr val="002060"/>
                </a:solidFill>
              </a:rPr>
              <a:t>Buenos Aires – 26 de Enero del 2026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10949"/>
          <a:stretch/>
        </p:blipFill>
        <p:spPr>
          <a:xfrm>
            <a:off x="251522" y="1638430"/>
            <a:ext cx="11695210" cy="11882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08A1DDB-9092-03B6-9A6A-43F2F2F6C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156" y="5594879"/>
            <a:ext cx="2073742" cy="106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717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3D916-C51C-1C8B-220A-4796C0A25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3325262-D55F-7396-9C76-B7F7570C9B50}"/>
              </a:ext>
            </a:extLst>
          </p:cNvPr>
          <p:cNvGrpSpPr>
            <a:grpSpLocks/>
          </p:cNvGrpSpPr>
          <p:nvPr/>
        </p:nvGrpSpPr>
        <p:grpSpPr>
          <a:xfrm>
            <a:off x="11787599" y="945729"/>
            <a:ext cx="182880" cy="5824728"/>
            <a:chOff x="583659" y="945729"/>
            <a:chExt cx="5486400" cy="58249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A518AD-F4A2-E99F-995E-3A22C4F56544}"/>
                </a:ext>
              </a:extLst>
            </p:cNvPr>
            <p:cNvSpPr/>
            <p:nvPr/>
          </p:nvSpPr>
          <p:spPr>
            <a:xfrm>
              <a:off x="583659" y="2141682"/>
              <a:ext cx="5486400" cy="32004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7E8A30-0138-F0AB-B301-41C14E3554EE}"/>
                </a:ext>
              </a:extLst>
            </p:cNvPr>
            <p:cNvSpPr/>
            <p:nvPr/>
          </p:nvSpPr>
          <p:spPr>
            <a:xfrm>
              <a:off x="583659" y="2525093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472220-F82A-C700-8BAD-452251400B96}"/>
                </a:ext>
              </a:extLst>
            </p:cNvPr>
            <p:cNvSpPr/>
            <p:nvPr/>
          </p:nvSpPr>
          <p:spPr>
            <a:xfrm>
              <a:off x="583659" y="3017595"/>
              <a:ext cx="5486400" cy="32004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2FD88-5C23-6C40-05C2-0A982E26B77A}"/>
                </a:ext>
              </a:extLst>
            </p:cNvPr>
            <p:cNvSpPr/>
            <p:nvPr/>
          </p:nvSpPr>
          <p:spPr>
            <a:xfrm>
              <a:off x="583659" y="1329140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4B2DA6-8A96-DD57-97BA-056726F9B22C}"/>
                </a:ext>
              </a:extLst>
            </p:cNvPr>
            <p:cNvSpPr/>
            <p:nvPr/>
          </p:nvSpPr>
          <p:spPr>
            <a:xfrm>
              <a:off x="583659" y="1575391"/>
              <a:ext cx="5486400" cy="50292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BB701D-1FA6-1384-FB3B-E64B54773AAC}"/>
                </a:ext>
              </a:extLst>
            </p:cNvPr>
            <p:cNvSpPr/>
            <p:nvPr/>
          </p:nvSpPr>
          <p:spPr>
            <a:xfrm>
              <a:off x="583659" y="2771344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95A85C-3D35-E4EF-ED17-F0612654CAF5}"/>
                </a:ext>
              </a:extLst>
            </p:cNvPr>
            <p:cNvSpPr/>
            <p:nvPr/>
          </p:nvSpPr>
          <p:spPr>
            <a:xfrm>
              <a:off x="583659" y="945729"/>
              <a:ext cx="5486400" cy="3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B4AC66-1B2D-2B3B-9F61-28606B034984}"/>
                </a:ext>
              </a:extLst>
            </p:cNvPr>
            <p:cNvSpPr/>
            <p:nvPr/>
          </p:nvSpPr>
          <p:spPr>
            <a:xfrm>
              <a:off x="583659" y="3647257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8E0B0E-80FC-F9CF-3037-E6DB36DE1D92}"/>
                </a:ext>
              </a:extLst>
            </p:cNvPr>
            <p:cNvSpPr/>
            <p:nvPr/>
          </p:nvSpPr>
          <p:spPr>
            <a:xfrm>
              <a:off x="583659" y="4459799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31662C7-3E2A-143E-0281-7529D9ADDDD2}"/>
                </a:ext>
              </a:extLst>
            </p:cNvPr>
            <p:cNvSpPr/>
            <p:nvPr/>
          </p:nvSpPr>
          <p:spPr>
            <a:xfrm>
              <a:off x="583659" y="3401006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ACA9112-B686-C5E4-9D42-30991DBFD176}"/>
                </a:ext>
              </a:extLst>
            </p:cNvPr>
            <p:cNvSpPr/>
            <p:nvPr/>
          </p:nvSpPr>
          <p:spPr>
            <a:xfrm>
              <a:off x="583659" y="3893508"/>
              <a:ext cx="5486400" cy="50292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3F842B-7AF5-BF54-002F-7F6B98795F21}"/>
                </a:ext>
              </a:extLst>
            </p:cNvPr>
            <p:cNvSpPr/>
            <p:nvPr/>
          </p:nvSpPr>
          <p:spPr>
            <a:xfrm>
              <a:off x="583659" y="4706050"/>
              <a:ext cx="5486400" cy="91440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0014F4-8AEA-ED98-A205-70597B8023AE}"/>
                </a:ext>
              </a:extLst>
            </p:cNvPr>
            <p:cNvSpPr/>
            <p:nvPr/>
          </p:nvSpPr>
          <p:spPr>
            <a:xfrm>
              <a:off x="583659" y="5683821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A14FC6B-E373-DAB1-92BB-6317BE2C5220}"/>
                </a:ext>
              </a:extLst>
            </p:cNvPr>
            <p:cNvSpPr/>
            <p:nvPr/>
          </p:nvSpPr>
          <p:spPr>
            <a:xfrm>
              <a:off x="583659" y="6587799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CFB972-328E-585D-B7CE-58BA59A5B5F4}"/>
                </a:ext>
              </a:extLst>
            </p:cNvPr>
            <p:cNvSpPr/>
            <p:nvPr/>
          </p:nvSpPr>
          <p:spPr>
            <a:xfrm>
              <a:off x="583659" y="5930072"/>
              <a:ext cx="5486400" cy="59436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AD41C395-3FC5-B98F-6344-5C6D033CC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6961"/>
            <a:ext cx="11489532" cy="495539"/>
          </a:xfrm>
        </p:spPr>
        <p:txBody>
          <a:bodyPr anchor="t">
            <a:normAutofit/>
          </a:bodyPr>
          <a:lstStyle/>
          <a:p>
            <a:pPr algn="l"/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6c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Exportación de resultados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82FDD5-B909-C179-1C61-AC89DD6B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9" y="1105744"/>
            <a:ext cx="5829944" cy="32905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2B6D64-FC3D-5A51-03E3-52485F0DA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784" y="1075926"/>
            <a:ext cx="5577184" cy="41524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3836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3B168-FDB1-9CA6-E703-1DCB2327E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6B9954-D08C-13F1-870A-DF3E5878BBFF}"/>
              </a:ext>
            </a:extLst>
          </p:cNvPr>
          <p:cNvGrpSpPr>
            <a:grpSpLocks/>
          </p:cNvGrpSpPr>
          <p:nvPr/>
        </p:nvGrpSpPr>
        <p:grpSpPr>
          <a:xfrm>
            <a:off x="11787599" y="945729"/>
            <a:ext cx="182880" cy="5824728"/>
            <a:chOff x="583659" y="945729"/>
            <a:chExt cx="5486400" cy="58249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C138AD-7DE5-0970-7389-97DA72C54410}"/>
                </a:ext>
              </a:extLst>
            </p:cNvPr>
            <p:cNvSpPr/>
            <p:nvPr/>
          </p:nvSpPr>
          <p:spPr>
            <a:xfrm>
              <a:off x="583659" y="2141682"/>
              <a:ext cx="5486400" cy="32004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CFF0D6-C87B-43C1-1E81-C2D73B158CB1}"/>
                </a:ext>
              </a:extLst>
            </p:cNvPr>
            <p:cNvSpPr/>
            <p:nvPr/>
          </p:nvSpPr>
          <p:spPr>
            <a:xfrm>
              <a:off x="583659" y="2525093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5BD5AC-E395-70DF-EE25-FA0412B077A7}"/>
                </a:ext>
              </a:extLst>
            </p:cNvPr>
            <p:cNvSpPr/>
            <p:nvPr/>
          </p:nvSpPr>
          <p:spPr>
            <a:xfrm>
              <a:off x="583659" y="3017595"/>
              <a:ext cx="5486400" cy="32004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EABD4A-2D02-1114-E34E-E1AA20BADE60}"/>
                </a:ext>
              </a:extLst>
            </p:cNvPr>
            <p:cNvSpPr/>
            <p:nvPr/>
          </p:nvSpPr>
          <p:spPr>
            <a:xfrm>
              <a:off x="583659" y="1329140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A0ADAA-9D9F-EFE1-C8D9-F56537FBBEE0}"/>
                </a:ext>
              </a:extLst>
            </p:cNvPr>
            <p:cNvSpPr/>
            <p:nvPr/>
          </p:nvSpPr>
          <p:spPr>
            <a:xfrm>
              <a:off x="583659" y="1575391"/>
              <a:ext cx="5486400" cy="50292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6369CF-3426-9675-6F57-172E712560F4}"/>
                </a:ext>
              </a:extLst>
            </p:cNvPr>
            <p:cNvSpPr/>
            <p:nvPr/>
          </p:nvSpPr>
          <p:spPr>
            <a:xfrm>
              <a:off x="583659" y="2771344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9298E0E-B6FF-FD1F-3F78-D7CC0C7EB753}"/>
                </a:ext>
              </a:extLst>
            </p:cNvPr>
            <p:cNvSpPr/>
            <p:nvPr/>
          </p:nvSpPr>
          <p:spPr>
            <a:xfrm>
              <a:off x="583659" y="945729"/>
              <a:ext cx="5486400" cy="3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1A6737C-D1BD-EF5C-30C5-57CD66F7B1D3}"/>
                </a:ext>
              </a:extLst>
            </p:cNvPr>
            <p:cNvSpPr/>
            <p:nvPr/>
          </p:nvSpPr>
          <p:spPr>
            <a:xfrm>
              <a:off x="583659" y="3647257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E5EAB0-76A4-7139-1F5F-3382C42F0DAB}"/>
                </a:ext>
              </a:extLst>
            </p:cNvPr>
            <p:cNvSpPr/>
            <p:nvPr/>
          </p:nvSpPr>
          <p:spPr>
            <a:xfrm>
              <a:off x="583659" y="4459799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C7BC0E-7089-687B-701F-0D0CFB6C579A}"/>
                </a:ext>
              </a:extLst>
            </p:cNvPr>
            <p:cNvSpPr/>
            <p:nvPr/>
          </p:nvSpPr>
          <p:spPr>
            <a:xfrm>
              <a:off x="583659" y="3401006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A918711-5D19-481C-1654-B1EC2330D7FD}"/>
                </a:ext>
              </a:extLst>
            </p:cNvPr>
            <p:cNvSpPr/>
            <p:nvPr/>
          </p:nvSpPr>
          <p:spPr>
            <a:xfrm>
              <a:off x="583659" y="3893508"/>
              <a:ext cx="5486400" cy="50292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D897B1-524F-8AA1-E3A5-851F71439DB4}"/>
                </a:ext>
              </a:extLst>
            </p:cNvPr>
            <p:cNvSpPr/>
            <p:nvPr/>
          </p:nvSpPr>
          <p:spPr>
            <a:xfrm>
              <a:off x="583659" y="4706050"/>
              <a:ext cx="5486400" cy="91440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9F9A6DF-AD55-C2CE-D198-8C126A34DF44}"/>
                </a:ext>
              </a:extLst>
            </p:cNvPr>
            <p:cNvSpPr/>
            <p:nvPr/>
          </p:nvSpPr>
          <p:spPr>
            <a:xfrm>
              <a:off x="583659" y="5683821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C88354-E0FB-DCB6-54F9-B7B775950573}"/>
                </a:ext>
              </a:extLst>
            </p:cNvPr>
            <p:cNvSpPr/>
            <p:nvPr/>
          </p:nvSpPr>
          <p:spPr>
            <a:xfrm>
              <a:off x="583659" y="6587799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A9A935-97C4-721D-3600-148CC9781E8A}"/>
                </a:ext>
              </a:extLst>
            </p:cNvPr>
            <p:cNvSpPr/>
            <p:nvPr/>
          </p:nvSpPr>
          <p:spPr>
            <a:xfrm>
              <a:off x="583659" y="5930072"/>
              <a:ext cx="5486400" cy="59436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ADA5E6FB-ADC8-F7D2-7EF9-D9EEBBBB4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6961"/>
            <a:ext cx="11489532" cy="495539"/>
          </a:xfrm>
        </p:spPr>
        <p:txBody>
          <a:bodyPr anchor="t">
            <a:normAutofit/>
          </a:bodyPr>
          <a:lstStyle/>
          <a:p>
            <a:pPr algn="l"/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Resultados (ejemplo)</a:t>
            </a: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B7B5E4D-847A-2102-DEA3-1332E3E3DC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379570"/>
              </p:ext>
            </p:extLst>
          </p:nvPr>
        </p:nvGraphicFramePr>
        <p:xfrm>
          <a:off x="221521" y="956849"/>
          <a:ext cx="11155680" cy="4206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Subtítulo 2">
            <a:extLst>
              <a:ext uri="{FF2B5EF4-FFF2-40B4-BE49-F238E27FC236}">
                <a16:creationId xmlns:a16="http://schemas.microsoft.com/office/drawing/2014/main" id="{CF75D453-4061-F33A-2581-415F17E6AD5E}"/>
              </a:ext>
            </a:extLst>
          </p:cNvPr>
          <p:cNvSpPr txBox="1">
            <a:spLocks/>
          </p:cNvSpPr>
          <p:nvPr/>
        </p:nvSpPr>
        <p:spPr>
          <a:xfrm>
            <a:off x="1311965" y="5017114"/>
            <a:ext cx="2057400" cy="166190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fr-FR" sz="1050" b="1" dirty="0">
                <a:solidFill>
                  <a:srgbClr val="293180"/>
                </a:solidFill>
              </a:rPr>
              <a:t>No se </a:t>
            </a:r>
            <a:r>
              <a:rPr lang="fr-FR" sz="1050" b="1" dirty="0" err="1">
                <a:solidFill>
                  <a:srgbClr val="293180"/>
                </a:solidFill>
              </a:rPr>
              <a:t>consideró</a:t>
            </a:r>
            <a:r>
              <a:rPr lang="fr-FR" sz="1050" b="1" dirty="0">
                <a:solidFill>
                  <a:srgbClr val="293180"/>
                </a:solidFill>
              </a:rPr>
              <a:t> los </a:t>
            </a:r>
            <a:r>
              <a:rPr lang="fr-FR" sz="1050" b="1" dirty="0" err="1">
                <a:solidFill>
                  <a:srgbClr val="293180"/>
                </a:solidFill>
              </a:rPr>
              <a:t>amarraderos</a:t>
            </a:r>
            <a:endParaRPr lang="fr-FR" sz="1050" b="1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fr-FR" sz="1050" b="1" dirty="0">
                <a:solidFill>
                  <a:srgbClr val="293180"/>
                </a:solidFill>
              </a:rPr>
              <a:t>No se </a:t>
            </a:r>
            <a:r>
              <a:rPr lang="fr-FR" sz="1050" b="1" dirty="0" err="1">
                <a:solidFill>
                  <a:srgbClr val="293180"/>
                </a:solidFill>
              </a:rPr>
              <a:t>consideró</a:t>
            </a:r>
            <a:r>
              <a:rPr lang="fr-FR" sz="1050" b="1" dirty="0">
                <a:solidFill>
                  <a:srgbClr val="293180"/>
                </a:solidFill>
              </a:rPr>
              <a:t> la </a:t>
            </a:r>
            <a:r>
              <a:rPr lang="fr-FR" sz="1050" b="1" dirty="0" err="1">
                <a:solidFill>
                  <a:srgbClr val="293180"/>
                </a:solidFill>
              </a:rPr>
              <a:t>esclusa</a:t>
            </a:r>
            <a:endParaRPr lang="fr-FR" sz="1050" b="1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es-PY" sz="1050" dirty="0">
                <a:solidFill>
                  <a:srgbClr val="293180"/>
                </a:solidFill>
              </a:rPr>
              <a:t>Horario de navegación: 6 a 18 </a:t>
            </a:r>
            <a:r>
              <a:rPr lang="es-PY" sz="1050" dirty="0" err="1">
                <a:solidFill>
                  <a:srgbClr val="293180"/>
                </a:solidFill>
              </a:rPr>
              <a:t>hs</a:t>
            </a:r>
            <a:endParaRPr lang="es-PY" sz="1050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es-PY" sz="1050" dirty="0">
                <a:solidFill>
                  <a:srgbClr val="293180"/>
                </a:solidFill>
              </a:rPr>
              <a:t>Calado: 1.8 m (6 pies)</a:t>
            </a: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E28CCC56-FDCE-2DB1-3E8C-94FA5BB1A69F}"/>
              </a:ext>
            </a:extLst>
          </p:cNvPr>
          <p:cNvSpPr txBox="1">
            <a:spLocks/>
          </p:cNvSpPr>
          <p:nvPr/>
        </p:nvSpPr>
        <p:spPr>
          <a:xfrm>
            <a:off x="3230217" y="5017114"/>
            <a:ext cx="2057400" cy="166190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fr-FR" sz="1050" b="1" dirty="0">
                <a:solidFill>
                  <a:srgbClr val="293180"/>
                </a:solidFill>
              </a:rPr>
              <a:t>Se </a:t>
            </a:r>
            <a:r>
              <a:rPr lang="fr-FR" sz="1050" b="1" dirty="0" err="1">
                <a:solidFill>
                  <a:srgbClr val="293180"/>
                </a:solidFill>
              </a:rPr>
              <a:t>consideró</a:t>
            </a:r>
            <a:r>
              <a:rPr lang="fr-FR" sz="1050" b="1" dirty="0">
                <a:solidFill>
                  <a:srgbClr val="293180"/>
                </a:solidFill>
              </a:rPr>
              <a:t> los </a:t>
            </a:r>
            <a:r>
              <a:rPr lang="fr-FR" sz="1050" b="1" dirty="0" err="1">
                <a:solidFill>
                  <a:srgbClr val="293180"/>
                </a:solidFill>
              </a:rPr>
              <a:t>amarraderos</a:t>
            </a:r>
            <a:endParaRPr lang="fr-FR" sz="1050" b="1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fr-FR" sz="1050" b="1" dirty="0">
                <a:solidFill>
                  <a:srgbClr val="293180"/>
                </a:solidFill>
              </a:rPr>
              <a:t>No se </a:t>
            </a:r>
            <a:r>
              <a:rPr lang="fr-FR" sz="1050" b="1" dirty="0" err="1">
                <a:solidFill>
                  <a:srgbClr val="293180"/>
                </a:solidFill>
              </a:rPr>
              <a:t>consideró</a:t>
            </a:r>
            <a:r>
              <a:rPr lang="fr-FR" sz="1050" b="1" dirty="0">
                <a:solidFill>
                  <a:srgbClr val="293180"/>
                </a:solidFill>
              </a:rPr>
              <a:t> la </a:t>
            </a:r>
            <a:r>
              <a:rPr lang="fr-FR" sz="1050" b="1" dirty="0" err="1">
                <a:solidFill>
                  <a:srgbClr val="293180"/>
                </a:solidFill>
              </a:rPr>
              <a:t>esclusa</a:t>
            </a:r>
            <a:endParaRPr lang="fr-FR" sz="1050" b="1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es-PY" sz="1050" dirty="0">
                <a:solidFill>
                  <a:srgbClr val="293180"/>
                </a:solidFill>
              </a:rPr>
              <a:t>Horario de navegación: 6 a 18 </a:t>
            </a:r>
            <a:r>
              <a:rPr lang="es-PY" sz="1050" dirty="0" err="1">
                <a:solidFill>
                  <a:srgbClr val="293180"/>
                </a:solidFill>
              </a:rPr>
              <a:t>hs</a:t>
            </a:r>
            <a:endParaRPr lang="es-PY" sz="1050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es-PY" sz="1050" dirty="0">
                <a:solidFill>
                  <a:srgbClr val="293180"/>
                </a:solidFill>
              </a:rPr>
              <a:t>Calado: 1.8 m (6 pies)</a:t>
            </a:r>
          </a:p>
        </p:txBody>
      </p:sp>
      <p:sp>
        <p:nvSpPr>
          <p:cNvPr id="29" name="Subtítulo 2">
            <a:extLst>
              <a:ext uri="{FF2B5EF4-FFF2-40B4-BE49-F238E27FC236}">
                <a16:creationId xmlns:a16="http://schemas.microsoft.com/office/drawing/2014/main" id="{7CC44143-3FEB-89BA-3377-0A5F4A2014D8}"/>
              </a:ext>
            </a:extLst>
          </p:cNvPr>
          <p:cNvSpPr txBox="1">
            <a:spLocks/>
          </p:cNvSpPr>
          <p:nvPr/>
        </p:nvSpPr>
        <p:spPr>
          <a:xfrm>
            <a:off x="5276126" y="5017114"/>
            <a:ext cx="2057400" cy="166190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fr-FR" sz="1050" b="1" dirty="0">
                <a:solidFill>
                  <a:srgbClr val="293180"/>
                </a:solidFill>
              </a:rPr>
              <a:t>Se </a:t>
            </a:r>
            <a:r>
              <a:rPr lang="fr-FR" sz="1050" b="1" dirty="0" err="1">
                <a:solidFill>
                  <a:srgbClr val="293180"/>
                </a:solidFill>
              </a:rPr>
              <a:t>consideró</a:t>
            </a:r>
            <a:r>
              <a:rPr lang="fr-FR" sz="1050" b="1" dirty="0">
                <a:solidFill>
                  <a:srgbClr val="293180"/>
                </a:solidFill>
              </a:rPr>
              <a:t> los </a:t>
            </a:r>
            <a:r>
              <a:rPr lang="fr-FR" sz="1050" b="1" dirty="0" err="1">
                <a:solidFill>
                  <a:srgbClr val="293180"/>
                </a:solidFill>
              </a:rPr>
              <a:t>amarraderos</a:t>
            </a:r>
            <a:endParaRPr lang="fr-FR" sz="1050" b="1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fr-FR" sz="1050" b="1" dirty="0">
                <a:solidFill>
                  <a:srgbClr val="293180"/>
                </a:solidFill>
              </a:rPr>
              <a:t>Se </a:t>
            </a:r>
            <a:r>
              <a:rPr lang="fr-FR" sz="1050" b="1" dirty="0" err="1">
                <a:solidFill>
                  <a:srgbClr val="293180"/>
                </a:solidFill>
              </a:rPr>
              <a:t>consideró</a:t>
            </a:r>
            <a:r>
              <a:rPr lang="fr-FR" sz="1050" b="1" dirty="0">
                <a:solidFill>
                  <a:srgbClr val="293180"/>
                </a:solidFill>
              </a:rPr>
              <a:t> la </a:t>
            </a:r>
            <a:r>
              <a:rPr lang="fr-FR" sz="1050" b="1" dirty="0" err="1">
                <a:solidFill>
                  <a:srgbClr val="293180"/>
                </a:solidFill>
              </a:rPr>
              <a:t>esclusa</a:t>
            </a:r>
            <a:r>
              <a:rPr lang="fr-FR" sz="1050" b="1" dirty="0">
                <a:solidFill>
                  <a:srgbClr val="293180"/>
                </a:solidFill>
              </a:rPr>
              <a:t> (6 </a:t>
            </a:r>
            <a:r>
              <a:rPr lang="fr-FR" sz="1050" b="1" dirty="0" err="1">
                <a:solidFill>
                  <a:srgbClr val="293180"/>
                </a:solidFill>
              </a:rPr>
              <a:t>hs</a:t>
            </a:r>
            <a:r>
              <a:rPr lang="fr-FR" sz="1050" b="1" dirty="0">
                <a:solidFill>
                  <a:srgbClr val="293180"/>
                </a:solidFill>
              </a:rPr>
              <a:t>)</a:t>
            </a:r>
          </a:p>
          <a:p>
            <a:pPr>
              <a:spcBef>
                <a:spcPts val="300"/>
              </a:spcBef>
            </a:pPr>
            <a:r>
              <a:rPr lang="es-PY" sz="1050" dirty="0">
                <a:solidFill>
                  <a:srgbClr val="293180"/>
                </a:solidFill>
              </a:rPr>
              <a:t>Horario de navegación: 6 a 18 </a:t>
            </a:r>
            <a:r>
              <a:rPr lang="es-PY" sz="1050" dirty="0" err="1">
                <a:solidFill>
                  <a:srgbClr val="293180"/>
                </a:solidFill>
              </a:rPr>
              <a:t>hs</a:t>
            </a:r>
            <a:endParaRPr lang="es-PY" sz="1050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es-PY" sz="1050" dirty="0">
                <a:solidFill>
                  <a:srgbClr val="293180"/>
                </a:solidFill>
              </a:rPr>
              <a:t>Calado: 1.8 m (6 pies)</a:t>
            </a:r>
          </a:p>
        </p:txBody>
      </p:sp>
      <p:sp>
        <p:nvSpPr>
          <p:cNvPr id="30" name="Subtítulo 2">
            <a:extLst>
              <a:ext uri="{FF2B5EF4-FFF2-40B4-BE49-F238E27FC236}">
                <a16:creationId xmlns:a16="http://schemas.microsoft.com/office/drawing/2014/main" id="{B6D718E1-9252-ED18-A7A8-2C5A4431CC2C}"/>
              </a:ext>
            </a:extLst>
          </p:cNvPr>
          <p:cNvSpPr txBox="1">
            <a:spLocks/>
          </p:cNvSpPr>
          <p:nvPr/>
        </p:nvSpPr>
        <p:spPr>
          <a:xfrm>
            <a:off x="7182887" y="5017114"/>
            <a:ext cx="2057400" cy="166190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fr-FR" sz="1050" b="1" dirty="0">
                <a:solidFill>
                  <a:srgbClr val="293180"/>
                </a:solidFill>
              </a:rPr>
              <a:t>Se </a:t>
            </a:r>
            <a:r>
              <a:rPr lang="fr-FR" sz="1050" b="1" dirty="0" err="1">
                <a:solidFill>
                  <a:srgbClr val="293180"/>
                </a:solidFill>
              </a:rPr>
              <a:t>consideró</a:t>
            </a:r>
            <a:r>
              <a:rPr lang="fr-FR" sz="1050" b="1" dirty="0">
                <a:solidFill>
                  <a:srgbClr val="293180"/>
                </a:solidFill>
              </a:rPr>
              <a:t> los </a:t>
            </a:r>
            <a:r>
              <a:rPr lang="fr-FR" sz="1050" b="1" dirty="0" err="1">
                <a:solidFill>
                  <a:srgbClr val="293180"/>
                </a:solidFill>
              </a:rPr>
              <a:t>amarraderos</a:t>
            </a:r>
            <a:endParaRPr lang="fr-FR" sz="1050" b="1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fr-FR" sz="1050" b="1" dirty="0">
                <a:solidFill>
                  <a:srgbClr val="293180"/>
                </a:solidFill>
              </a:rPr>
              <a:t>Se </a:t>
            </a:r>
            <a:r>
              <a:rPr lang="fr-FR" sz="1050" b="1" dirty="0" err="1">
                <a:solidFill>
                  <a:srgbClr val="293180"/>
                </a:solidFill>
              </a:rPr>
              <a:t>consideró</a:t>
            </a:r>
            <a:r>
              <a:rPr lang="fr-FR" sz="1050" b="1" dirty="0">
                <a:solidFill>
                  <a:srgbClr val="293180"/>
                </a:solidFill>
              </a:rPr>
              <a:t> la </a:t>
            </a:r>
            <a:r>
              <a:rPr lang="fr-FR" sz="1050" b="1" dirty="0" err="1">
                <a:solidFill>
                  <a:srgbClr val="293180"/>
                </a:solidFill>
              </a:rPr>
              <a:t>esclusa</a:t>
            </a:r>
            <a:r>
              <a:rPr lang="fr-FR" sz="1050" b="1" dirty="0">
                <a:solidFill>
                  <a:srgbClr val="293180"/>
                </a:solidFill>
              </a:rPr>
              <a:t> (6 </a:t>
            </a:r>
            <a:r>
              <a:rPr lang="fr-FR" sz="1050" b="1" dirty="0" err="1">
                <a:solidFill>
                  <a:srgbClr val="293180"/>
                </a:solidFill>
              </a:rPr>
              <a:t>hs</a:t>
            </a:r>
            <a:r>
              <a:rPr lang="fr-FR" sz="1050" b="1" dirty="0">
                <a:solidFill>
                  <a:srgbClr val="293180"/>
                </a:solidFill>
              </a:rPr>
              <a:t>)</a:t>
            </a:r>
          </a:p>
          <a:p>
            <a:pPr>
              <a:spcBef>
                <a:spcPts val="300"/>
              </a:spcBef>
            </a:pPr>
            <a:r>
              <a:rPr lang="es-PY" sz="1050" dirty="0">
                <a:solidFill>
                  <a:srgbClr val="293180"/>
                </a:solidFill>
              </a:rPr>
              <a:t>Horario de navegación: 6 a 23 </a:t>
            </a:r>
            <a:r>
              <a:rPr lang="es-PY" sz="1050" dirty="0" err="1">
                <a:solidFill>
                  <a:srgbClr val="293180"/>
                </a:solidFill>
              </a:rPr>
              <a:t>hs</a:t>
            </a:r>
            <a:endParaRPr lang="es-PY" sz="1050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es-PY" sz="1050" dirty="0">
                <a:solidFill>
                  <a:srgbClr val="293180"/>
                </a:solidFill>
              </a:rPr>
              <a:t>Calado: 1.8 m (6 pies)</a:t>
            </a:r>
          </a:p>
        </p:txBody>
      </p:sp>
      <p:sp>
        <p:nvSpPr>
          <p:cNvPr id="31" name="Subtítulo 2">
            <a:extLst>
              <a:ext uri="{FF2B5EF4-FFF2-40B4-BE49-F238E27FC236}">
                <a16:creationId xmlns:a16="http://schemas.microsoft.com/office/drawing/2014/main" id="{5DD436D7-4EE4-4F0A-6A6F-94EDBBA189BD}"/>
              </a:ext>
            </a:extLst>
          </p:cNvPr>
          <p:cNvSpPr txBox="1">
            <a:spLocks/>
          </p:cNvSpPr>
          <p:nvPr/>
        </p:nvSpPr>
        <p:spPr>
          <a:xfrm>
            <a:off x="9228796" y="5017114"/>
            <a:ext cx="2057400" cy="166190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fr-FR" sz="1050" b="1" dirty="0">
                <a:solidFill>
                  <a:srgbClr val="293180"/>
                </a:solidFill>
              </a:rPr>
              <a:t>Se </a:t>
            </a:r>
            <a:r>
              <a:rPr lang="fr-FR" sz="1050" b="1" dirty="0" err="1">
                <a:solidFill>
                  <a:srgbClr val="293180"/>
                </a:solidFill>
              </a:rPr>
              <a:t>consideró</a:t>
            </a:r>
            <a:r>
              <a:rPr lang="fr-FR" sz="1050" b="1" dirty="0">
                <a:solidFill>
                  <a:srgbClr val="293180"/>
                </a:solidFill>
              </a:rPr>
              <a:t> los </a:t>
            </a:r>
            <a:r>
              <a:rPr lang="fr-FR" sz="1050" b="1" dirty="0" err="1">
                <a:solidFill>
                  <a:srgbClr val="293180"/>
                </a:solidFill>
              </a:rPr>
              <a:t>amarraderos</a:t>
            </a:r>
            <a:endParaRPr lang="fr-FR" sz="1050" b="1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fr-FR" sz="1050" b="1" dirty="0">
                <a:solidFill>
                  <a:srgbClr val="293180"/>
                </a:solidFill>
              </a:rPr>
              <a:t>Se </a:t>
            </a:r>
            <a:r>
              <a:rPr lang="fr-FR" sz="1050" b="1" dirty="0" err="1">
                <a:solidFill>
                  <a:srgbClr val="293180"/>
                </a:solidFill>
              </a:rPr>
              <a:t>consideró</a:t>
            </a:r>
            <a:r>
              <a:rPr lang="fr-FR" sz="1050" b="1" dirty="0">
                <a:solidFill>
                  <a:srgbClr val="293180"/>
                </a:solidFill>
              </a:rPr>
              <a:t> la </a:t>
            </a:r>
            <a:r>
              <a:rPr lang="fr-FR" sz="1050" b="1" dirty="0" err="1">
                <a:solidFill>
                  <a:srgbClr val="293180"/>
                </a:solidFill>
              </a:rPr>
              <a:t>esclusa</a:t>
            </a:r>
            <a:r>
              <a:rPr lang="fr-FR" sz="1050" b="1" dirty="0">
                <a:solidFill>
                  <a:srgbClr val="293180"/>
                </a:solidFill>
              </a:rPr>
              <a:t> (6 </a:t>
            </a:r>
            <a:r>
              <a:rPr lang="fr-FR" sz="1050" b="1" dirty="0" err="1">
                <a:solidFill>
                  <a:srgbClr val="293180"/>
                </a:solidFill>
              </a:rPr>
              <a:t>hs</a:t>
            </a:r>
            <a:r>
              <a:rPr lang="fr-FR" sz="1050" b="1" dirty="0">
                <a:solidFill>
                  <a:srgbClr val="293180"/>
                </a:solidFill>
              </a:rPr>
              <a:t>)</a:t>
            </a:r>
          </a:p>
          <a:p>
            <a:pPr>
              <a:spcBef>
                <a:spcPts val="300"/>
              </a:spcBef>
            </a:pPr>
            <a:r>
              <a:rPr lang="es-PY" sz="1050" dirty="0">
                <a:solidFill>
                  <a:srgbClr val="293180"/>
                </a:solidFill>
              </a:rPr>
              <a:t>Horario de navegación: 6 a 23 </a:t>
            </a:r>
            <a:r>
              <a:rPr lang="es-PY" sz="1050" dirty="0" err="1">
                <a:solidFill>
                  <a:srgbClr val="293180"/>
                </a:solidFill>
              </a:rPr>
              <a:t>hs</a:t>
            </a:r>
            <a:endParaRPr lang="es-PY" sz="1050" dirty="0">
              <a:solidFill>
                <a:srgbClr val="293180"/>
              </a:solidFill>
            </a:endParaRPr>
          </a:p>
          <a:p>
            <a:pPr>
              <a:spcBef>
                <a:spcPts val="300"/>
              </a:spcBef>
            </a:pPr>
            <a:r>
              <a:rPr lang="es-PY" sz="1050" dirty="0">
                <a:solidFill>
                  <a:srgbClr val="293180"/>
                </a:solidFill>
              </a:rPr>
              <a:t>Calado: 1.5 m (5 pies)</a:t>
            </a:r>
          </a:p>
        </p:txBody>
      </p:sp>
      <p:sp>
        <p:nvSpPr>
          <p:cNvPr id="32" name="Subtítulo 2">
            <a:extLst>
              <a:ext uri="{FF2B5EF4-FFF2-40B4-BE49-F238E27FC236}">
                <a16:creationId xmlns:a16="http://schemas.microsoft.com/office/drawing/2014/main" id="{7EB3AF87-0582-6FE2-33A2-9F0B84F592A0}"/>
              </a:ext>
            </a:extLst>
          </p:cNvPr>
          <p:cNvSpPr txBox="1">
            <a:spLocks/>
          </p:cNvSpPr>
          <p:nvPr/>
        </p:nvSpPr>
        <p:spPr>
          <a:xfrm>
            <a:off x="1351721" y="1156830"/>
            <a:ext cx="2057400" cy="166190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400" b="1" dirty="0">
                <a:solidFill>
                  <a:srgbClr val="293180"/>
                </a:solidFill>
              </a:rPr>
              <a:t>158.46 </a:t>
            </a:r>
            <a:r>
              <a:rPr lang="en-US" sz="1400" b="1" dirty="0" err="1">
                <a:solidFill>
                  <a:srgbClr val="293180"/>
                </a:solidFill>
              </a:rPr>
              <a:t>hs</a:t>
            </a:r>
            <a:endParaRPr lang="es-PY" sz="1400" dirty="0">
              <a:solidFill>
                <a:srgbClr val="293180"/>
              </a:solidFill>
            </a:endParaRPr>
          </a:p>
        </p:txBody>
      </p:sp>
      <p:sp>
        <p:nvSpPr>
          <p:cNvPr id="33" name="Subtítulo 2">
            <a:extLst>
              <a:ext uri="{FF2B5EF4-FFF2-40B4-BE49-F238E27FC236}">
                <a16:creationId xmlns:a16="http://schemas.microsoft.com/office/drawing/2014/main" id="{49FD7CC3-0484-DCF9-F852-5870EBE19623}"/>
              </a:ext>
            </a:extLst>
          </p:cNvPr>
          <p:cNvSpPr txBox="1">
            <a:spLocks/>
          </p:cNvSpPr>
          <p:nvPr/>
        </p:nvSpPr>
        <p:spPr>
          <a:xfrm>
            <a:off x="3349486" y="1156830"/>
            <a:ext cx="2057400" cy="166190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400" b="1" dirty="0">
                <a:solidFill>
                  <a:srgbClr val="293180"/>
                </a:solidFill>
              </a:rPr>
              <a:t>159.48 </a:t>
            </a:r>
            <a:r>
              <a:rPr lang="en-US" sz="1400" b="1" dirty="0" err="1">
                <a:solidFill>
                  <a:srgbClr val="293180"/>
                </a:solidFill>
              </a:rPr>
              <a:t>hs</a:t>
            </a:r>
            <a:endParaRPr lang="es-PY" sz="1400" dirty="0">
              <a:solidFill>
                <a:srgbClr val="293180"/>
              </a:solidFill>
            </a:endParaRPr>
          </a:p>
        </p:txBody>
      </p:sp>
      <p:sp>
        <p:nvSpPr>
          <p:cNvPr id="34" name="Subtítulo 2">
            <a:extLst>
              <a:ext uri="{FF2B5EF4-FFF2-40B4-BE49-F238E27FC236}">
                <a16:creationId xmlns:a16="http://schemas.microsoft.com/office/drawing/2014/main" id="{0F2AFFC2-6B3F-5DE1-5633-F47D9DE9A1DD}"/>
              </a:ext>
            </a:extLst>
          </p:cNvPr>
          <p:cNvSpPr txBox="1">
            <a:spLocks/>
          </p:cNvSpPr>
          <p:nvPr/>
        </p:nvSpPr>
        <p:spPr>
          <a:xfrm>
            <a:off x="5302473" y="828843"/>
            <a:ext cx="2057400" cy="166190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400" b="1" dirty="0">
                <a:solidFill>
                  <a:srgbClr val="293180"/>
                </a:solidFill>
              </a:rPr>
              <a:t>180.24 </a:t>
            </a:r>
            <a:r>
              <a:rPr lang="en-US" sz="1400" b="1" dirty="0" err="1">
                <a:solidFill>
                  <a:srgbClr val="293180"/>
                </a:solidFill>
              </a:rPr>
              <a:t>hs</a:t>
            </a:r>
            <a:endParaRPr lang="es-PY" sz="1400" dirty="0">
              <a:solidFill>
                <a:srgbClr val="293180"/>
              </a:solidFill>
            </a:endParaRPr>
          </a:p>
        </p:txBody>
      </p:sp>
      <p:sp>
        <p:nvSpPr>
          <p:cNvPr id="35" name="Subtítulo 2">
            <a:extLst>
              <a:ext uri="{FF2B5EF4-FFF2-40B4-BE49-F238E27FC236}">
                <a16:creationId xmlns:a16="http://schemas.microsoft.com/office/drawing/2014/main" id="{F400BAA9-3163-8260-3F3F-5004148AF6E5}"/>
              </a:ext>
            </a:extLst>
          </p:cNvPr>
          <p:cNvSpPr txBox="1">
            <a:spLocks/>
          </p:cNvSpPr>
          <p:nvPr/>
        </p:nvSpPr>
        <p:spPr>
          <a:xfrm>
            <a:off x="7240497" y="1057440"/>
            <a:ext cx="2057400" cy="166190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400" b="1" dirty="0">
                <a:solidFill>
                  <a:srgbClr val="293180"/>
                </a:solidFill>
              </a:rPr>
              <a:t>165.51 </a:t>
            </a:r>
            <a:r>
              <a:rPr lang="en-US" sz="1400" b="1" dirty="0" err="1">
                <a:solidFill>
                  <a:srgbClr val="293180"/>
                </a:solidFill>
              </a:rPr>
              <a:t>hs</a:t>
            </a:r>
            <a:endParaRPr lang="es-PY" sz="1400" dirty="0">
              <a:solidFill>
                <a:srgbClr val="293180"/>
              </a:solidFill>
            </a:endParaRP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AF869077-E735-47C8-4F3D-294C6196AEAF}"/>
              </a:ext>
            </a:extLst>
          </p:cNvPr>
          <p:cNvSpPr txBox="1">
            <a:spLocks/>
          </p:cNvSpPr>
          <p:nvPr/>
        </p:nvSpPr>
        <p:spPr>
          <a:xfrm>
            <a:off x="9207907" y="2907637"/>
            <a:ext cx="2057400" cy="166190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400" b="1" dirty="0">
                <a:solidFill>
                  <a:srgbClr val="293180"/>
                </a:solidFill>
              </a:rPr>
              <a:t>36.24 </a:t>
            </a:r>
            <a:r>
              <a:rPr lang="en-US" sz="1400" b="1" dirty="0" err="1">
                <a:solidFill>
                  <a:srgbClr val="293180"/>
                </a:solidFill>
              </a:rPr>
              <a:t>hs</a:t>
            </a:r>
            <a:endParaRPr lang="es-PY" sz="1400" dirty="0">
              <a:solidFill>
                <a:srgbClr val="2931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38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14E2C-A3A4-BB54-F065-B5B4D206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98D37-0BB2-3504-48AE-BB28C8DC6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6961"/>
            <a:ext cx="11489532" cy="495539"/>
          </a:xfrm>
        </p:spPr>
        <p:txBody>
          <a:bodyPr anchor="t">
            <a:normAutofit/>
          </a:bodyPr>
          <a:lstStyle/>
          <a:p>
            <a:pPr algn="l"/>
            <a:r>
              <a:rPr lang="es-PY" sz="2800" dirty="0">
                <a:solidFill>
                  <a:srgbClr val="002060"/>
                </a:solidFill>
                <a:latin typeface="Arial Black" panose="020B0A04020102020204" pitchFamily="34" charset="0"/>
              </a:rPr>
              <a:t>Próximos pasos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89F3C1-C160-8DD2-2EAA-D539AB6B7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49"/>
          <a:stretch/>
        </p:blipFill>
        <p:spPr>
          <a:xfrm>
            <a:off x="251522" y="6379369"/>
            <a:ext cx="11695210" cy="118822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5945A53-E2FC-849F-8E42-51337239EEEA}"/>
              </a:ext>
            </a:extLst>
          </p:cNvPr>
          <p:cNvSpPr txBox="1">
            <a:spLocks/>
          </p:cNvSpPr>
          <p:nvPr/>
        </p:nvSpPr>
        <p:spPr>
          <a:xfrm>
            <a:off x="450947" y="1090612"/>
            <a:ext cx="11489532" cy="3481388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200000"/>
              </a:lnSpc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PY" sz="1800" dirty="0">
                <a:solidFill>
                  <a:srgbClr val="002060"/>
                </a:solidFill>
                <a:latin typeface="Montserrat" panose="00000500000000000000" pitchFamily="2" charset="0"/>
              </a:rPr>
              <a:t>Incorporación (y navegación) de </a:t>
            </a:r>
            <a:r>
              <a:rPr lang="es-PY" sz="1800" b="1" dirty="0">
                <a:solidFill>
                  <a:srgbClr val="002060"/>
                </a:solidFill>
                <a:latin typeface="Montserrat" panose="00000500000000000000" pitchFamily="2" charset="0"/>
              </a:rPr>
              <a:t>varias embarcaciones </a:t>
            </a:r>
            <a:r>
              <a:rPr lang="es-PY" sz="1800" dirty="0">
                <a:solidFill>
                  <a:srgbClr val="002060"/>
                </a:solidFill>
                <a:latin typeface="Montserrat" panose="00000500000000000000" pitchFamily="2" charset="0"/>
              </a:rPr>
              <a:t>simultáneamente, con navegación en </a:t>
            </a:r>
            <a:r>
              <a:rPr lang="es-PY" sz="1800" b="1" dirty="0">
                <a:solidFill>
                  <a:srgbClr val="002060"/>
                </a:solidFill>
                <a:latin typeface="Montserrat" panose="00000500000000000000" pitchFamily="2" charset="0"/>
              </a:rPr>
              <a:t>ambos sentidos</a:t>
            </a:r>
            <a:r>
              <a:rPr lang="es-PY" sz="1800" dirty="0">
                <a:solidFill>
                  <a:srgbClr val="002060"/>
                </a:solidFill>
                <a:latin typeface="Montserrat" panose="00000500000000000000" pitchFamily="2" charset="0"/>
              </a:rPr>
              <a:t>.</a:t>
            </a:r>
          </a:p>
          <a:p>
            <a:pPr marL="342900" indent="-342900" algn="l">
              <a:lnSpc>
                <a:spcPct val="200000"/>
              </a:lnSpc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PY" sz="1800" dirty="0">
                <a:solidFill>
                  <a:srgbClr val="002060"/>
                </a:solidFill>
                <a:latin typeface="Montserrat" panose="00000500000000000000" pitchFamily="2" charset="0"/>
              </a:rPr>
              <a:t>Aplicar teoría de colas a la </a:t>
            </a:r>
            <a:r>
              <a:rPr lang="es-PY" sz="1800" b="1" dirty="0">
                <a:solidFill>
                  <a:srgbClr val="002060"/>
                </a:solidFill>
                <a:latin typeface="Montserrat" panose="00000500000000000000" pitchFamily="2" charset="0"/>
              </a:rPr>
              <a:t>esclusa</a:t>
            </a:r>
            <a:r>
              <a:rPr lang="es-PY" sz="1800" dirty="0">
                <a:solidFill>
                  <a:srgbClr val="002060"/>
                </a:solidFill>
                <a:latin typeface="Montserrat" panose="00000500000000000000" pitchFamily="2" charset="0"/>
              </a:rPr>
              <a:t>, y restricción de </a:t>
            </a:r>
            <a:r>
              <a:rPr lang="es-PY" sz="1800" b="1" dirty="0">
                <a:solidFill>
                  <a:srgbClr val="002060"/>
                </a:solidFill>
                <a:latin typeface="Montserrat" panose="00000500000000000000" pitchFamily="2" charset="0"/>
              </a:rPr>
              <a:t>navegación en el embalse</a:t>
            </a:r>
          </a:p>
          <a:p>
            <a:pPr marL="342900" indent="-342900" algn="l">
              <a:lnSpc>
                <a:spcPct val="200000"/>
              </a:lnSpc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PY" sz="1800" dirty="0">
                <a:solidFill>
                  <a:srgbClr val="002060"/>
                </a:solidFill>
                <a:latin typeface="Montserrat" panose="00000500000000000000" pitchFamily="2" charset="0"/>
              </a:rPr>
              <a:t>Revisar cómo incorporar el concepto de </a:t>
            </a:r>
            <a:r>
              <a:rPr lang="es-PY" sz="1800" b="1" dirty="0">
                <a:solidFill>
                  <a:srgbClr val="002060"/>
                </a:solidFill>
                <a:latin typeface="Montserrat" panose="00000500000000000000" pitchFamily="2" charset="0"/>
              </a:rPr>
              <a:t>convoyes de barcazas.</a:t>
            </a:r>
          </a:p>
          <a:p>
            <a:pPr marL="342900" indent="-342900" algn="l">
              <a:lnSpc>
                <a:spcPct val="200000"/>
              </a:lnSpc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PY" sz="1800" b="1" dirty="0">
                <a:solidFill>
                  <a:srgbClr val="002060"/>
                </a:solidFill>
                <a:latin typeface="Montserrat" panose="00000500000000000000" pitchFamily="2" charset="0"/>
              </a:rPr>
              <a:t>Validación</a:t>
            </a:r>
          </a:p>
        </p:txBody>
      </p:sp>
    </p:spTree>
    <p:extLst>
      <p:ext uri="{BB962C8B-B14F-4D97-AF65-F5344CB8AC3E}">
        <p14:creationId xmlns:p14="http://schemas.microsoft.com/office/powerpoint/2010/main" val="3034337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ABECE-37A4-4C6F-5BC7-49E44D205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1EE2C-6FE1-A0E6-0570-610ADCCE8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6961"/>
            <a:ext cx="11489532" cy="495539"/>
          </a:xfrm>
        </p:spPr>
        <p:txBody>
          <a:bodyPr anchor="t">
            <a:normAutofit/>
          </a:bodyPr>
          <a:lstStyle/>
          <a:p>
            <a:pPr algn="l"/>
            <a:r>
              <a:rPr lang="es-PY" sz="2800" dirty="0">
                <a:solidFill>
                  <a:srgbClr val="002060"/>
                </a:solidFill>
                <a:latin typeface="Arial Black" panose="020B0A04020102020204" pitchFamily="34" charset="0"/>
              </a:rPr>
              <a:t>Validación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DBEADE9-80E3-FF37-38F4-5281E216C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49"/>
          <a:stretch/>
        </p:blipFill>
        <p:spPr>
          <a:xfrm>
            <a:off x="251522" y="6379369"/>
            <a:ext cx="11695210" cy="118822"/>
          </a:xfrm>
          <a:prstGeom prst="rect">
            <a:avLst/>
          </a:prstGeom>
        </p:spPr>
      </p:pic>
      <p:pic>
        <p:nvPicPr>
          <p:cNvPr id="6" name="Imagen 3">
            <a:extLst>
              <a:ext uri="{FF2B5EF4-FFF2-40B4-BE49-F238E27FC236}">
                <a16:creationId xmlns:a16="http://schemas.microsoft.com/office/drawing/2014/main" id="{6EA416C7-8A50-86C8-5DC4-E8EA41EBA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646" y="359809"/>
            <a:ext cx="988575" cy="49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5D6B6C-CA75-F1DF-95FF-0CD4992CF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68" y="1118681"/>
            <a:ext cx="11797615" cy="51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97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2BB4570-DF4A-B36C-A0FD-488D45DB3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" y="158280"/>
            <a:ext cx="11489532" cy="870614"/>
          </a:xfrm>
        </p:spPr>
        <p:txBody>
          <a:bodyPr anchor="t">
            <a:noAutofit/>
          </a:bodyPr>
          <a:lstStyle/>
          <a:p>
            <a:pPr algn="l"/>
            <a:r>
              <a:rPr lang="es-PY" sz="4800" dirty="0">
                <a:solidFill>
                  <a:schemeClr val="bg1"/>
                </a:solidFill>
                <a:latin typeface="Arial Black" panose="020B0A04020102020204" pitchFamily="34" charset="0"/>
              </a:rPr>
              <a:t>!Muchas gracias por su atención!</a:t>
            </a:r>
            <a:endParaRPr lang="es-PY" sz="4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10949"/>
          <a:stretch/>
        </p:blipFill>
        <p:spPr>
          <a:xfrm>
            <a:off x="251522" y="6472992"/>
            <a:ext cx="11695210" cy="118822"/>
          </a:xfrm>
          <a:prstGeom prst="rect">
            <a:avLst/>
          </a:prstGeom>
        </p:spPr>
      </p:pic>
      <p:sp>
        <p:nvSpPr>
          <p:cNvPr id="31" name="Rectángulo redondeado 3">
            <a:extLst>
              <a:ext uri="{FF2B5EF4-FFF2-40B4-BE49-F238E27FC236}">
                <a16:creationId xmlns:a16="http://schemas.microsoft.com/office/drawing/2014/main" id="{79C7A964-CE61-6DBC-1A20-27F0E849D517}"/>
              </a:ext>
            </a:extLst>
          </p:cNvPr>
          <p:cNvSpPr/>
          <p:nvPr/>
        </p:nvSpPr>
        <p:spPr>
          <a:xfrm>
            <a:off x="8401576" y="4766675"/>
            <a:ext cx="3538902" cy="152609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32" name="Subtítulo 2">
            <a:extLst>
              <a:ext uri="{FF2B5EF4-FFF2-40B4-BE49-F238E27FC236}">
                <a16:creationId xmlns:a16="http://schemas.microsoft.com/office/drawing/2014/main" id="{14A67B2F-593E-26C1-F194-D62C90E7C12E}"/>
              </a:ext>
            </a:extLst>
          </p:cNvPr>
          <p:cNvSpPr txBox="1">
            <a:spLocks/>
          </p:cNvSpPr>
          <p:nvPr/>
        </p:nvSpPr>
        <p:spPr>
          <a:xfrm>
            <a:off x="8401576" y="4804778"/>
            <a:ext cx="3538902" cy="1787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s-PY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Contacto:</a:t>
            </a:r>
          </a:p>
          <a:p>
            <a:pPr>
              <a:spcBef>
                <a:spcPts val="1800"/>
              </a:spcBef>
            </a:pPr>
            <a:r>
              <a:rPr lang="es-PY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josegrauf@gmail.com</a:t>
            </a:r>
          </a:p>
          <a:p>
            <a:pPr>
              <a:spcBef>
                <a:spcPts val="1800"/>
              </a:spcBef>
            </a:pPr>
            <a:r>
              <a:rPr lang="es-PY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+595984389460</a:t>
            </a:r>
          </a:p>
        </p:txBody>
      </p:sp>
    </p:spTree>
    <p:extLst>
      <p:ext uri="{BB962C8B-B14F-4D97-AF65-F5344CB8AC3E}">
        <p14:creationId xmlns:p14="http://schemas.microsoft.com/office/powerpoint/2010/main" val="3533899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AE409-E644-EB52-5CE7-3A1058BAC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0DB6A-D3B6-B368-9B58-6A587DA5F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6961"/>
            <a:ext cx="11489532" cy="495539"/>
          </a:xfrm>
        </p:spPr>
        <p:txBody>
          <a:bodyPr>
            <a:normAutofit/>
          </a:bodyPr>
          <a:lstStyle/>
          <a:p>
            <a:pPr algn="l"/>
            <a:r>
              <a:rPr lang="es-PY" sz="2800" dirty="0">
                <a:solidFill>
                  <a:srgbClr val="002060"/>
                </a:solidFill>
                <a:latin typeface="Arial Black" panose="020B0A04020102020204" pitchFamily="34" charset="0"/>
              </a:rPr>
              <a:t>Descripción general del proyecto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EBFA212-1C92-4CD6-C530-85FBE475A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49"/>
          <a:stretch/>
        </p:blipFill>
        <p:spPr>
          <a:xfrm>
            <a:off x="251522" y="6379369"/>
            <a:ext cx="11695210" cy="118822"/>
          </a:xfrm>
          <a:prstGeom prst="rect">
            <a:avLst/>
          </a:prstGeom>
        </p:spPr>
      </p:pic>
      <p:pic>
        <p:nvPicPr>
          <p:cNvPr id="10" name="Imagen 20">
            <a:extLst>
              <a:ext uri="{FF2B5EF4-FFF2-40B4-BE49-F238E27FC236}">
                <a16:creationId xmlns:a16="http://schemas.microsoft.com/office/drawing/2014/main" id="{E65F8927-81A3-57ED-45E6-E2FFA1C62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23" y="1611004"/>
            <a:ext cx="7806255" cy="1652506"/>
          </a:xfrm>
          <a:prstGeom prst="rect">
            <a:avLst/>
          </a:prstGeom>
          <a:noFill/>
        </p:spPr>
      </p:pic>
      <p:sp>
        <p:nvSpPr>
          <p:cNvPr id="11" name="Rectángulo redondeado 3">
            <a:extLst>
              <a:ext uri="{FF2B5EF4-FFF2-40B4-BE49-F238E27FC236}">
                <a16:creationId xmlns:a16="http://schemas.microsoft.com/office/drawing/2014/main" id="{747FE1F6-A23C-AD0D-2C14-30629EBEF337}"/>
              </a:ext>
            </a:extLst>
          </p:cNvPr>
          <p:cNvSpPr/>
          <p:nvPr/>
        </p:nvSpPr>
        <p:spPr>
          <a:xfrm>
            <a:off x="240141" y="1605756"/>
            <a:ext cx="3746565" cy="15606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12C2B811-9C9A-B8C0-22A3-FCDD0C7257A5}"/>
              </a:ext>
            </a:extLst>
          </p:cNvPr>
          <p:cNvSpPr txBox="1">
            <a:spLocks/>
          </p:cNvSpPr>
          <p:nvPr/>
        </p:nvSpPr>
        <p:spPr>
          <a:xfrm>
            <a:off x="240141" y="1605756"/>
            <a:ext cx="3742923" cy="1560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None/>
            </a:pPr>
            <a:r>
              <a:rPr lang="es-PY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Objetivo principal 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s-PY" sz="16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Mejora de la eficiencia de la navegación en el tramo COMIP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D31FFF-FD44-F072-E914-9DC5257C39FC}"/>
              </a:ext>
            </a:extLst>
          </p:cNvPr>
          <p:cNvSpPr/>
          <p:nvPr/>
        </p:nvSpPr>
        <p:spPr>
          <a:xfrm>
            <a:off x="7256834" y="1605756"/>
            <a:ext cx="3151762" cy="165250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Marker with solid fill">
            <a:extLst>
              <a:ext uri="{FF2B5EF4-FFF2-40B4-BE49-F238E27FC236}">
                <a16:creationId xmlns:a16="http://schemas.microsoft.com/office/drawing/2014/main" id="{BE92158C-1075-B358-55B4-7D192D80D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3463" y="952500"/>
            <a:ext cx="658504" cy="658504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8301BE56-ABF5-E431-2086-0F3B66457B9B}"/>
              </a:ext>
            </a:extLst>
          </p:cNvPr>
          <p:cNvSpPr txBox="1">
            <a:spLocks/>
          </p:cNvSpPr>
          <p:nvPr/>
        </p:nvSpPr>
        <p:spPr>
          <a:xfrm>
            <a:off x="450947" y="3724482"/>
            <a:ext cx="11489532" cy="213637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PY" sz="1600" b="1" dirty="0">
                <a:solidFill>
                  <a:srgbClr val="002060"/>
                </a:solidFill>
                <a:latin typeface="Montserrat" panose="00000500000000000000" pitchFamily="2" charset="0"/>
              </a:rPr>
              <a:t>Problemáticas del tramo</a:t>
            </a:r>
          </a:p>
          <a:p>
            <a:pPr marL="342900" indent="-342900" algn="l"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PY" sz="1600" dirty="0">
                <a:solidFill>
                  <a:srgbClr val="002060"/>
                </a:solidFill>
                <a:latin typeface="Montserrat" panose="00000500000000000000" pitchFamily="2" charset="0"/>
              </a:rPr>
              <a:t>No está permitida la </a:t>
            </a:r>
            <a:r>
              <a:rPr lang="es-PY" sz="1600" b="1" dirty="0">
                <a:solidFill>
                  <a:srgbClr val="002060"/>
                </a:solidFill>
                <a:latin typeface="Montserrat" panose="00000500000000000000" pitchFamily="2" charset="0"/>
              </a:rPr>
              <a:t>navegación nocturna </a:t>
            </a:r>
            <a:r>
              <a:rPr lang="es-PY" sz="1600" dirty="0">
                <a:solidFill>
                  <a:srgbClr val="002060"/>
                </a:solidFill>
                <a:latin typeface="Montserrat" panose="00000500000000000000" pitchFamily="2" charset="0"/>
              </a:rPr>
              <a:t>en el tramo aguas abajo de la presa de Yacyretá</a:t>
            </a:r>
          </a:p>
          <a:p>
            <a:pPr marL="342900" indent="-342900" algn="l"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PY" sz="1600" dirty="0">
                <a:solidFill>
                  <a:srgbClr val="002060"/>
                </a:solidFill>
                <a:latin typeface="Montserrat" panose="00000500000000000000" pitchFamily="2" charset="0"/>
              </a:rPr>
              <a:t>Existen algunos </a:t>
            </a:r>
            <a:r>
              <a:rPr lang="es-PY" sz="1600" b="1" dirty="0">
                <a:solidFill>
                  <a:srgbClr val="002060"/>
                </a:solidFill>
                <a:latin typeface="Montserrat" panose="00000500000000000000" pitchFamily="2" charset="0"/>
              </a:rPr>
              <a:t>pasos</a:t>
            </a:r>
            <a:r>
              <a:rPr lang="es-PY" sz="1600" dirty="0">
                <a:solidFill>
                  <a:srgbClr val="002060"/>
                </a:solidFill>
                <a:latin typeface="Montserrat" panose="00000500000000000000" pitchFamily="2" charset="0"/>
              </a:rPr>
              <a:t> aguas abajo de la presa de Yacyretá que dificultan la navegación</a:t>
            </a:r>
          </a:p>
          <a:p>
            <a:pPr marL="342900" indent="-342900" algn="l"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PY" sz="1600" dirty="0">
                <a:solidFill>
                  <a:srgbClr val="002060"/>
                </a:solidFill>
                <a:latin typeface="Montserrat" panose="00000500000000000000" pitchFamily="2" charset="0"/>
              </a:rPr>
              <a:t>La </a:t>
            </a:r>
            <a:r>
              <a:rPr lang="es-PY" sz="1600" b="1" dirty="0">
                <a:solidFill>
                  <a:srgbClr val="002060"/>
                </a:solidFill>
                <a:latin typeface="Montserrat" panose="00000500000000000000" pitchFamily="2" charset="0"/>
              </a:rPr>
              <a:t>PNA no permite el zarpe </a:t>
            </a:r>
            <a:r>
              <a:rPr lang="es-PY" sz="1600" dirty="0">
                <a:solidFill>
                  <a:srgbClr val="002060"/>
                </a:solidFill>
                <a:latin typeface="Montserrat" panose="00000500000000000000" pitchFamily="2" charset="0"/>
              </a:rPr>
              <a:t>de las embarcaciones en puertos aguas arriba de la presa </a:t>
            </a:r>
            <a:r>
              <a:rPr lang="es-PY" sz="1600" b="1" dirty="0">
                <a:solidFill>
                  <a:srgbClr val="002060"/>
                </a:solidFill>
                <a:latin typeface="Montserrat" panose="00000500000000000000" pitchFamily="2" charset="0"/>
              </a:rPr>
              <a:t>si es que la esclusa está ocupada</a:t>
            </a:r>
            <a:r>
              <a:rPr lang="es-PY" sz="1600" dirty="0">
                <a:solidFill>
                  <a:srgbClr val="002060"/>
                </a:solidFill>
                <a:latin typeface="Montserrat" panose="00000500000000000000" pitchFamily="2" charset="0"/>
              </a:rPr>
              <a:t> por más que exista 8 horas de navegación entre el puerto más cercano y la esclusa. Esto genera demoras en el tráfico</a:t>
            </a:r>
          </a:p>
        </p:txBody>
      </p:sp>
      <p:cxnSp>
        <p:nvCxnSpPr>
          <p:cNvPr id="16" name="Conector: angular 29">
            <a:extLst>
              <a:ext uri="{FF2B5EF4-FFF2-40B4-BE49-F238E27FC236}">
                <a16:creationId xmlns:a16="http://schemas.microsoft.com/office/drawing/2014/main" id="{5E53F5D2-91BA-3531-8A1C-5DE62FBCCA39}"/>
              </a:ext>
            </a:extLst>
          </p:cNvPr>
          <p:cNvCxnSpPr>
            <a:cxnSpLocks/>
          </p:cNvCxnSpPr>
          <p:nvPr/>
        </p:nvCxnSpPr>
        <p:spPr>
          <a:xfrm rot="5400000">
            <a:off x="6103323" y="3419863"/>
            <a:ext cx="573398" cy="162313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34">
            <a:extLst>
              <a:ext uri="{FF2B5EF4-FFF2-40B4-BE49-F238E27FC236}">
                <a16:creationId xmlns:a16="http://schemas.microsoft.com/office/drawing/2014/main" id="{5D9FBD4C-A144-65B4-3DB2-ECCC9C1C9D2A}"/>
              </a:ext>
            </a:extLst>
          </p:cNvPr>
          <p:cNvSpPr/>
          <p:nvPr/>
        </p:nvSpPr>
        <p:spPr>
          <a:xfrm>
            <a:off x="6375249" y="3099270"/>
            <a:ext cx="242814" cy="2428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18" name="Gráfico 35" descr="Lupa contorno">
            <a:extLst>
              <a:ext uri="{FF2B5EF4-FFF2-40B4-BE49-F238E27FC236}">
                <a16:creationId xmlns:a16="http://schemas.microsoft.com/office/drawing/2014/main" id="{C58A9354-E440-4910-E067-C97BA9EF7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6881" y="3048286"/>
            <a:ext cx="440944" cy="44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80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" y="456961"/>
            <a:ext cx="11489532" cy="495539"/>
          </a:xfrm>
        </p:spPr>
        <p:txBody>
          <a:bodyPr anchor="t">
            <a:normAutofit/>
          </a:bodyPr>
          <a:lstStyle/>
          <a:p>
            <a:pPr algn="l"/>
            <a:r>
              <a:rPr lang="es-PY" sz="2800" dirty="0">
                <a:solidFill>
                  <a:srgbClr val="002060"/>
                </a:solidFill>
                <a:latin typeface="Arial Black" panose="020B0A04020102020204" pitchFamily="34" charset="0"/>
              </a:rPr>
              <a:t>Programas y aplicaciones utilizadas a la fecha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10949"/>
          <a:stretch/>
        </p:blipFill>
        <p:spPr>
          <a:xfrm>
            <a:off x="251522" y="6379369"/>
            <a:ext cx="11695210" cy="1188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CB68A0C-9B38-D5C0-490B-B59E5AC78CA4}"/>
              </a:ext>
            </a:extLst>
          </p:cNvPr>
          <p:cNvGrpSpPr/>
          <p:nvPr/>
        </p:nvGrpSpPr>
        <p:grpSpPr>
          <a:xfrm>
            <a:off x="1509409" y="1121231"/>
            <a:ext cx="9173183" cy="5163273"/>
            <a:chOff x="457200" y="1121231"/>
            <a:chExt cx="9173183" cy="51632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E814F0E-9C3F-342D-1CEE-2061E7B5EFEB}"/>
                </a:ext>
              </a:extLst>
            </p:cNvPr>
            <p:cNvGrpSpPr/>
            <p:nvPr/>
          </p:nvGrpSpPr>
          <p:grpSpPr>
            <a:xfrm>
              <a:off x="457200" y="1121231"/>
              <a:ext cx="3017520" cy="5163273"/>
              <a:chOff x="457200" y="1121231"/>
              <a:chExt cx="3017520" cy="5163273"/>
            </a:xfrm>
          </p:grpSpPr>
          <p:pic>
            <p:nvPicPr>
              <p:cNvPr id="1034" name="Picture 10" descr="▷ Anaconda Python y Conda - El Pythonista">
                <a:extLst>
                  <a:ext uri="{FF2B5EF4-FFF2-40B4-BE49-F238E27FC236}">
                    <a16:creationId xmlns:a16="http://schemas.microsoft.com/office/drawing/2014/main" id="{4BDE00C1-8BE4-3ACC-D4F0-BAECFC3432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735" y="1527681"/>
                <a:ext cx="2960451" cy="1665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426A11EA-C752-8D6B-7606-E755EC62C2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8657" y="3510296"/>
                <a:ext cx="1454607" cy="1687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Imagen 3">
                <a:extLst>
                  <a:ext uri="{FF2B5EF4-FFF2-40B4-BE49-F238E27FC236}">
                    <a16:creationId xmlns:a16="http://schemas.microsoft.com/office/drawing/2014/main" id="{9A3E0F84-2F51-22CC-773C-582486D7C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8402" y="5515002"/>
                <a:ext cx="1535117" cy="7695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Subtítulo 2">
                <a:extLst>
                  <a:ext uri="{FF2B5EF4-FFF2-40B4-BE49-F238E27FC236}">
                    <a16:creationId xmlns:a16="http://schemas.microsoft.com/office/drawing/2014/main" id="{33FD6546-2257-23B5-31D4-2D10A42A85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840" y="1121231"/>
                <a:ext cx="1920240" cy="495539"/>
              </a:xfrm>
              <a:prstGeom prst="rect">
                <a:avLst/>
              </a:prstGeom>
            </p:spPr>
            <p:txBody>
              <a:bodyPr vert="horz" lIns="91440" tIns="45720" rIns="91440" bIns="45720" numCol="1" rtlCol="0" anchor="ctr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300"/>
                  </a:spcBef>
                </a:pPr>
                <a:r>
                  <a:rPr lang="fr-FR" sz="1400" b="1" dirty="0">
                    <a:solidFill>
                      <a:srgbClr val="002060"/>
                    </a:solidFill>
                  </a:rPr>
                  <a:t>ENTORNO DE </a:t>
                </a:r>
              </a:p>
              <a:p>
                <a:pPr>
                  <a:spcBef>
                    <a:spcPts val="300"/>
                  </a:spcBef>
                </a:pPr>
                <a:r>
                  <a:rPr lang="fr-FR" sz="1400" b="1" dirty="0">
                    <a:solidFill>
                      <a:srgbClr val="002060"/>
                    </a:solidFill>
                  </a:rPr>
                  <a:t>PYTHON</a:t>
                </a:r>
                <a:endParaRPr lang="es-PY" sz="1400" dirty="0">
                  <a:solidFill>
                    <a:srgbClr val="E94E18"/>
                  </a:solidFill>
                </a:endParaRPr>
              </a:p>
            </p:txBody>
          </p:sp>
          <p:sp>
            <p:nvSpPr>
              <p:cNvPr id="12" name="Subtítulo 2">
                <a:extLst>
                  <a:ext uri="{FF2B5EF4-FFF2-40B4-BE49-F238E27FC236}">
                    <a16:creationId xmlns:a16="http://schemas.microsoft.com/office/drawing/2014/main" id="{733F28B7-5631-7514-060F-6A07409F26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840" y="3103846"/>
                <a:ext cx="1920240" cy="495539"/>
              </a:xfrm>
              <a:prstGeom prst="rect">
                <a:avLst/>
              </a:prstGeom>
            </p:spPr>
            <p:txBody>
              <a:bodyPr vert="horz" lIns="91440" tIns="45720" rIns="91440" bIns="45720" numCol="1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300"/>
                  </a:spcBef>
                </a:pPr>
                <a:r>
                  <a:rPr lang="fr-FR" sz="1400" b="1" dirty="0">
                    <a:solidFill>
                      <a:srgbClr val="002060"/>
                    </a:solidFill>
                  </a:rPr>
                  <a:t>INTERFAZ DE TRABAJO INTERACTIVA</a:t>
                </a:r>
                <a:endParaRPr lang="es-PY" sz="1400" dirty="0">
                  <a:solidFill>
                    <a:srgbClr val="E94E18"/>
                  </a:solidFill>
                </a:endParaRPr>
              </a:p>
            </p:txBody>
          </p:sp>
          <p:sp>
            <p:nvSpPr>
              <p:cNvPr id="13" name="Subtítulo 2">
                <a:extLst>
                  <a:ext uri="{FF2B5EF4-FFF2-40B4-BE49-F238E27FC236}">
                    <a16:creationId xmlns:a16="http://schemas.microsoft.com/office/drawing/2014/main" id="{37E92749-3334-C7E9-91F3-B8928B8573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5108551"/>
                <a:ext cx="3017520" cy="495539"/>
              </a:xfrm>
              <a:prstGeom prst="rect">
                <a:avLst/>
              </a:prstGeom>
            </p:spPr>
            <p:txBody>
              <a:bodyPr vert="horz" lIns="91440" tIns="45720" rIns="91440" bIns="45720" numCol="1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300"/>
                  </a:spcBef>
                </a:pPr>
                <a:r>
                  <a:rPr lang="fr-FR" sz="1400" b="1" dirty="0">
                    <a:solidFill>
                      <a:srgbClr val="002060"/>
                    </a:solidFill>
                  </a:rPr>
                  <a:t>PAQUETE PYTHON CON CONCEPTOS ESPECÍFICOS DE TRANSPORTE FLUVIAL</a:t>
                </a:r>
                <a:endParaRPr lang="es-PY" sz="1400" dirty="0">
                  <a:solidFill>
                    <a:srgbClr val="E94E18"/>
                  </a:solidFill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3F79D21-8FB1-AE2B-C1AE-BB863A269CC4}"/>
                </a:ext>
              </a:extLst>
            </p:cNvPr>
            <p:cNvGrpSpPr/>
            <p:nvPr/>
          </p:nvGrpSpPr>
          <p:grpSpPr>
            <a:xfrm>
              <a:off x="6177063" y="1790126"/>
              <a:ext cx="3453320" cy="3825483"/>
              <a:chOff x="6177063" y="1937288"/>
              <a:chExt cx="3453320" cy="3825483"/>
            </a:xfrm>
          </p:grpSpPr>
          <p:pic>
            <p:nvPicPr>
              <p:cNvPr id="1036" name="Picture 12" descr="Global Mapper v16.2.5 Build 081915 Portable | Muchos Portables">
                <a:extLst>
                  <a:ext uri="{FF2B5EF4-FFF2-40B4-BE49-F238E27FC236}">
                    <a16:creationId xmlns:a16="http://schemas.microsoft.com/office/drawing/2014/main" id="{6E062095-428F-F226-D596-0FBA961390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1723" y="1937288"/>
                <a:ext cx="1524000" cy="15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Google, Earth, Alt, macOS, BigSur, icon, png | PNGWing">
                <a:extLst>
                  <a:ext uri="{FF2B5EF4-FFF2-40B4-BE49-F238E27FC236}">
                    <a16:creationId xmlns:a16="http://schemas.microsoft.com/office/drawing/2014/main" id="{C4939597-0CF2-73C6-1519-964AD482DC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32" t="14595" r="30425" b="16988"/>
              <a:stretch>
                <a:fillRect/>
              </a:stretch>
            </p:blipFill>
            <p:spPr bwMode="auto">
              <a:xfrm>
                <a:off x="7237378" y="3557859"/>
                <a:ext cx="1332690" cy="13444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Subtítulo 2">
                <a:extLst>
                  <a:ext uri="{FF2B5EF4-FFF2-40B4-BE49-F238E27FC236}">
                    <a16:creationId xmlns:a16="http://schemas.microsoft.com/office/drawing/2014/main" id="{B675F91C-D9F4-35E5-3F9F-AF9FDFE0F9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7063" y="5267232"/>
                <a:ext cx="3453320" cy="495539"/>
              </a:xfrm>
              <a:prstGeom prst="rect">
                <a:avLst/>
              </a:prstGeom>
            </p:spPr>
            <p:txBody>
              <a:bodyPr vert="horz" lIns="91440" tIns="45720" rIns="91440" bIns="45720" numCol="1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300"/>
                  </a:spcBef>
                </a:pPr>
                <a:r>
                  <a:rPr lang="es-ES" sz="1400" b="1" dirty="0">
                    <a:solidFill>
                      <a:srgbClr val="002060"/>
                    </a:solidFill>
                  </a:rPr>
                  <a:t>HERRAMIENTAS DE ANÁLISIS Y VISUALIZACIÓN GEOESPACIAL</a:t>
                </a:r>
                <a:endParaRPr lang="es-PY" sz="1400" dirty="0">
                  <a:solidFill>
                    <a:srgbClr val="E94E18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838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9E3DC-3D8F-5313-ADAB-C6870A347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17896A-08E0-499B-D643-CEB5D6F18702}"/>
              </a:ext>
            </a:extLst>
          </p:cNvPr>
          <p:cNvSpPr/>
          <p:nvPr/>
        </p:nvSpPr>
        <p:spPr>
          <a:xfrm>
            <a:off x="583659" y="2141682"/>
            <a:ext cx="5486400" cy="320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C0753C-E820-363C-941A-D06DA28A9598}"/>
              </a:ext>
            </a:extLst>
          </p:cNvPr>
          <p:cNvSpPr/>
          <p:nvPr/>
        </p:nvSpPr>
        <p:spPr>
          <a:xfrm>
            <a:off x="583659" y="2525093"/>
            <a:ext cx="5486400" cy="182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715B2-1AA5-ABEC-7255-98AE8DE6BA6D}"/>
              </a:ext>
            </a:extLst>
          </p:cNvPr>
          <p:cNvSpPr/>
          <p:nvPr/>
        </p:nvSpPr>
        <p:spPr>
          <a:xfrm>
            <a:off x="583659" y="3017595"/>
            <a:ext cx="5486400" cy="320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4BBCD4-01A7-5EB0-A45F-51E49C4E0E9A}"/>
              </a:ext>
            </a:extLst>
          </p:cNvPr>
          <p:cNvSpPr/>
          <p:nvPr/>
        </p:nvSpPr>
        <p:spPr>
          <a:xfrm>
            <a:off x="583659" y="1329140"/>
            <a:ext cx="5486400" cy="182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2CCD73-E739-6514-585A-D225846A6767}"/>
              </a:ext>
            </a:extLst>
          </p:cNvPr>
          <p:cNvSpPr/>
          <p:nvPr/>
        </p:nvSpPr>
        <p:spPr>
          <a:xfrm>
            <a:off x="583659" y="1575391"/>
            <a:ext cx="5486400" cy="5029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3AC753-3638-3363-0AE6-FEAE7433F8DB}"/>
              </a:ext>
            </a:extLst>
          </p:cNvPr>
          <p:cNvSpPr/>
          <p:nvPr/>
        </p:nvSpPr>
        <p:spPr>
          <a:xfrm>
            <a:off x="583659" y="2771344"/>
            <a:ext cx="5486400" cy="182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E3EDC2-494F-EA68-32CB-A59F17899761}"/>
              </a:ext>
            </a:extLst>
          </p:cNvPr>
          <p:cNvSpPr/>
          <p:nvPr/>
        </p:nvSpPr>
        <p:spPr>
          <a:xfrm>
            <a:off x="583659" y="945729"/>
            <a:ext cx="5486400" cy="32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C455C3-CE1C-0970-F90C-314E5BECA6D6}"/>
              </a:ext>
            </a:extLst>
          </p:cNvPr>
          <p:cNvSpPr/>
          <p:nvPr/>
        </p:nvSpPr>
        <p:spPr>
          <a:xfrm>
            <a:off x="583659" y="3647257"/>
            <a:ext cx="5486400" cy="182880"/>
          </a:xfrm>
          <a:prstGeom prst="rect">
            <a:avLst/>
          </a:prstGeom>
          <a:solidFill>
            <a:srgbClr val="FFCCFF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3BE75E-9CC9-D1BB-4612-2A5C765C101C}"/>
              </a:ext>
            </a:extLst>
          </p:cNvPr>
          <p:cNvSpPr/>
          <p:nvPr/>
        </p:nvSpPr>
        <p:spPr>
          <a:xfrm>
            <a:off x="583659" y="4459799"/>
            <a:ext cx="5486400" cy="18288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9FD2FD-1079-37AC-DCB1-9161B25EA28C}"/>
              </a:ext>
            </a:extLst>
          </p:cNvPr>
          <p:cNvSpPr/>
          <p:nvPr/>
        </p:nvSpPr>
        <p:spPr>
          <a:xfrm>
            <a:off x="583659" y="3401006"/>
            <a:ext cx="5486400" cy="182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DD8753-FEA8-C062-8942-3E1A4FE64DF7}"/>
              </a:ext>
            </a:extLst>
          </p:cNvPr>
          <p:cNvSpPr/>
          <p:nvPr/>
        </p:nvSpPr>
        <p:spPr>
          <a:xfrm>
            <a:off x="583659" y="3893508"/>
            <a:ext cx="5486400" cy="502920"/>
          </a:xfrm>
          <a:prstGeom prst="rect">
            <a:avLst/>
          </a:prstGeom>
          <a:solidFill>
            <a:srgbClr val="FFCCFF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E2496C-5035-38C8-C64F-730DB61701F2}"/>
              </a:ext>
            </a:extLst>
          </p:cNvPr>
          <p:cNvSpPr/>
          <p:nvPr/>
        </p:nvSpPr>
        <p:spPr>
          <a:xfrm>
            <a:off x="583659" y="4706050"/>
            <a:ext cx="5486400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AAAEE3-9906-F319-9A23-69C8954F3FA6}"/>
              </a:ext>
            </a:extLst>
          </p:cNvPr>
          <p:cNvSpPr/>
          <p:nvPr/>
        </p:nvSpPr>
        <p:spPr>
          <a:xfrm>
            <a:off x="583659" y="5683821"/>
            <a:ext cx="5486400" cy="18288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74EF09-41DA-B8F4-A7E9-3EB808ABBDCD}"/>
              </a:ext>
            </a:extLst>
          </p:cNvPr>
          <p:cNvSpPr/>
          <p:nvPr/>
        </p:nvSpPr>
        <p:spPr>
          <a:xfrm>
            <a:off x="583659" y="6587799"/>
            <a:ext cx="5486400" cy="182880"/>
          </a:xfrm>
          <a:prstGeom prst="rect">
            <a:avLst/>
          </a:prstGeom>
          <a:solidFill>
            <a:srgbClr val="CC99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8366DF-3A07-7971-27A0-F332A1411D3D}"/>
              </a:ext>
            </a:extLst>
          </p:cNvPr>
          <p:cNvSpPr/>
          <p:nvPr/>
        </p:nvSpPr>
        <p:spPr>
          <a:xfrm>
            <a:off x="583659" y="5930072"/>
            <a:ext cx="5486400" cy="5943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1085CF-E07F-634E-06E9-7A88BCDC2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6961"/>
            <a:ext cx="11489532" cy="495539"/>
          </a:xfrm>
        </p:spPr>
        <p:txBody>
          <a:bodyPr anchor="t">
            <a:normAutofit/>
          </a:bodyPr>
          <a:lstStyle/>
          <a:p>
            <a:pPr algn="l"/>
            <a:r>
              <a:rPr lang="es-PY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Bloques del modelo a la fecha</a:t>
            </a: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77774425-F17D-89FA-858C-FB8FAA60A4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646" y="359809"/>
            <a:ext cx="988575" cy="4955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707505C3-4405-A9EC-6AA5-B789A5FC69AE}"/>
              </a:ext>
            </a:extLst>
          </p:cNvPr>
          <p:cNvSpPr txBox="1">
            <a:spLocks/>
          </p:cNvSpPr>
          <p:nvPr/>
        </p:nvSpPr>
        <p:spPr>
          <a:xfrm>
            <a:off x="583660" y="972509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fr-FR" sz="1400" b="1" dirty="0">
                <a:solidFill>
                  <a:srgbClr val="002060"/>
                </a:solidFill>
              </a:rPr>
              <a:t>Bloque 1 </a:t>
            </a:r>
            <a:r>
              <a:rPr lang="fr-FR" sz="1400" dirty="0">
                <a:solidFill>
                  <a:srgbClr val="002060"/>
                </a:solidFill>
              </a:rPr>
              <a:t>– Imports + </a:t>
            </a:r>
            <a:r>
              <a:rPr lang="fr-FR" sz="1400" dirty="0" err="1">
                <a:solidFill>
                  <a:srgbClr val="002060"/>
                </a:solidFill>
              </a:rPr>
              <a:t>lectura</a:t>
            </a:r>
            <a:r>
              <a:rPr lang="fr-FR" sz="1400" dirty="0">
                <a:solidFill>
                  <a:srgbClr val="002060"/>
                </a:solidFill>
              </a:rPr>
              <a:t> shapefile / CRS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7ED9BCDB-3C68-5BEB-E322-067175A126D8}"/>
              </a:ext>
            </a:extLst>
          </p:cNvPr>
          <p:cNvSpPr txBox="1">
            <a:spLocks/>
          </p:cNvSpPr>
          <p:nvPr/>
        </p:nvSpPr>
        <p:spPr>
          <a:xfrm>
            <a:off x="583660" y="1285778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1a </a:t>
            </a:r>
            <a:r>
              <a:rPr lang="es-ES" sz="1400" dirty="0">
                <a:solidFill>
                  <a:srgbClr val="002060"/>
                </a:solidFill>
              </a:rPr>
              <a:t>— Incorporación de horario de navegación y fecha base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B5C8FE54-D148-FFEF-2F2F-C145FE23C4BB}"/>
              </a:ext>
            </a:extLst>
          </p:cNvPr>
          <p:cNvSpPr txBox="1">
            <a:spLocks/>
          </p:cNvSpPr>
          <p:nvPr/>
        </p:nvSpPr>
        <p:spPr>
          <a:xfrm>
            <a:off x="583660" y="1693611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1b </a:t>
            </a:r>
            <a:r>
              <a:rPr lang="es-ES" sz="1400" dirty="0">
                <a:solidFill>
                  <a:srgbClr val="002060"/>
                </a:solidFill>
              </a:rPr>
              <a:t>— Cargar </a:t>
            </a:r>
            <a:r>
              <a:rPr lang="es-ES" sz="1400" dirty="0" err="1">
                <a:solidFill>
                  <a:srgbClr val="002060"/>
                </a:solidFill>
              </a:rPr>
              <a:t>CSVs</a:t>
            </a:r>
            <a:r>
              <a:rPr lang="es-ES" sz="1400" dirty="0">
                <a:solidFill>
                  <a:srgbClr val="002060"/>
                </a:solidFill>
              </a:rPr>
              <a:t> (lecho y niveles) y funciones de nivel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29" name="Subtítulo 2">
            <a:extLst>
              <a:ext uri="{FF2B5EF4-FFF2-40B4-BE49-F238E27FC236}">
                <a16:creationId xmlns:a16="http://schemas.microsoft.com/office/drawing/2014/main" id="{D99EFB39-5A48-C940-CF50-948B6C88BDE8}"/>
              </a:ext>
            </a:extLst>
          </p:cNvPr>
          <p:cNvSpPr txBox="1">
            <a:spLocks/>
          </p:cNvSpPr>
          <p:nvPr/>
        </p:nvSpPr>
        <p:spPr>
          <a:xfrm>
            <a:off x="583660" y="2156522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2 </a:t>
            </a:r>
            <a:r>
              <a:rPr lang="es-ES" sz="1400" dirty="0">
                <a:solidFill>
                  <a:srgbClr val="002060"/>
                </a:solidFill>
              </a:rPr>
              <a:t>— Proyección a metros (UTM) + </a:t>
            </a:r>
            <a:r>
              <a:rPr lang="es-ES" sz="1400" dirty="0" err="1">
                <a:solidFill>
                  <a:srgbClr val="002060"/>
                </a:solidFill>
              </a:rPr>
              <a:t>plot</a:t>
            </a:r>
            <a:r>
              <a:rPr lang="es-ES" sz="1400" dirty="0">
                <a:solidFill>
                  <a:srgbClr val="002060"/>
                </a:solidFill>
              </a:rPr>
              <a:t> rápido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30" name="Subtítulo 2">
            <a:extLst>
              <a:ext uri="{FF2B5EF4-FFF2-40B4-BE49-F238E27FC236}">
                <a16:creationId xmlns:a16="http://schemas.microsoft.com/office/drawing/2014/main" id="{A3358B51-04E8-2E47-9832-760DBBDE4A55}"/>
              </a:ext>
            </a:extLst>
          </p:cNvPr>
          <p:cNvSpPr txBox="1">
            <a:spLocks/>
          </p:cNvSpPr>
          <p:nvPr/>
        </p:nvSpPr>
        <p:spPr>
          <a:xfrm>
            <a:off x="583660" y="2486370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3 </a:t>
            </a:r>
            <a:r>
              <a:rPr lang="es-ES" sz="1400" dirty="0">
                <a:solidFill>
                  <a:srgbClr val="002060"/>
                </a:solidFill>
              </a:rPr>
              <a:t>— Conversión de geometría a grafo navegable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32" name="Subtítulo 2">
            <a:extLst>
              <a:ext uri="{FF2B5EF4-FFF2-40B4-BE49-F238E27FC236}">
                <a16:creationId xmlns:a16="http://schemas.microsoft.com/office/drawing/2014/main" id="{031C4923-FE09-0B12-2274-7385A5599F13}"/>
              </a:ext>
            </a:extLst>
          </p:cNvPr>
          <p:cNvSpPr txBox="1">
            <a:spLocks/>
          </p:cNvSpPr>
          <p:nvPr/>
        </p:nvSpPr>
        <p:spPr>
          <a:xfrm>
            <a:off x="583660" y="2726850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4 </a:t>
            </a:r>
            <a:r>
              <a:rPr lang="es-ES" sz="1400" dirty="0">
                <a:solidFill>
                  <a:srgbClr val="002060"/>
                </a:solidFill>
              </a:rPr>
              <a:t>— Elección de origen y destino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33" name="Subtítulo 2">
            <a:extLst>
              <a:ext uri="{FF2B5EF4-FFF2-40B4-BE49-F238E27FC236}">
                <a16:creationId xmlns:a16="http://schemas.microsoft.com/office/drawing/2014/main" id="{2EFC7D29-473C-411D-699A-BDB9CCB12EF5}"/>
              </a:ext>
            </a:extLst>
          </p:cNvPr>
          <p:cNvSpPr txBox="1">
            <a:spLocks/>
          </p:cNvSpPr>
          <p:nvPr/>
        </p:nvSpPr>
        <p:spPr>
          <a:xfrm>
            <a:off x="583660" y="3044375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4b </a:t>
            </a:r>
            <a:r>
              <a:rPr lang="es-ES" sz="1400" dirty="0">
                <a:solidFill>
                  <a:srgbClr val="002060"/>
                </a:solidFill>
              </a:rPr>
              <a:t>— Asignar </a:t>
            </a:r>
            <a:r>
              <a:rPr lang="es-ES" sz="1400" dirty="0" err="1">
                <a:solidFill>
                  <a:srgbClr val="002060"/>
                </a:solidFill>
              </a:rPr>
              <a:t>node_id</a:t>
            </a:r>
            <a:r>
              <a:rPr lang="es-ES" sz="1400" dirty="0">
                <a:solidFill>
                  <a:srgbClr val="002060"/>
                </a:solidFill>
              </a:rPr>
              <a:t> y asociar lecho e hidrómetro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F09C84F4-BB93-35D3-79E3-9BAC32240EC8}"/>
              </a:ext>
            </a:extLst>
          </p:cNvPr>
          <p:cNvSpPr txBox="1">
            <a:spLocks/>
          </p:cNvSpPr>
          <p:nvPr/>
        </p:nvSpPr>
        <p:spPr>
          <a:xfrm>
            <a:off x="583660" y="3359205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4c (opcional) </a:t>
            </a:r>
            <a:r>
              <a:rPr lang="es-ES" sz="1400" dirty="0">
                <a:solidFill>
                  <a:srgbClr val="002060"/>
                </a:solidFill>
              </a:rPr>
              <a:t>— Snap de puntos al grafo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37" name="Subtítulo 2">
            <a:extLst>
              <a:ext uri="{FF2B5EF4-FFF2-40B4-BE49-F238E27FC236}">
                <a16:creationId xmlns:a16="http://schemas.microsoft.com/office/drawing/2014/main" id="{72333FDB-091B-1E61-1DAF-66DAB07633D9}"/>
              </a:ext>
            </a:extLst>
          </p:cNvPr>
          <p:cNvSpPr txBox="1">
            <a:spLocks/>
          </p:cNvSpPr>
          <p:nvPr/>
        </p:nvSpPr>
        <p:spPr>
          <a:xfrm>
            <a:off x="583660" y="3609232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5 </a:t>
            </a:r>
            <a:r>
              <a:rPr lang="es-ES" sz="1400" dirty="0">
                <a:solidFill>
                  <a:srgbClr val="002060"/>
                </a:solidFill>
              </a:rPr>
              <a:t>— Cálculo de la ruta navegable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39" name="Subtítulo 2">
            <a:extLst>
              <a:ext uri="{FF2B5EF4-FFF2-40B4-BE49-F238E27FC236}">
                <a16:creationId xmlns:a16="http://schemas.microsoft.com/office/drawing/2014/main" id="{209C14C0-110F-3990-57B1-548A1110AD11}"/>
              </a:ext>
            </a:extLst>
          </p:cNvPr>
          <p:cNvSpPr txBox="1">
            <a:spLocks/>
          </p:cNvSpPr>
          <p:nvPr/>
        </p:nvSpPr>
        <p:spPr>
          <a:xfrm>
            <a:off x="583660" y="4011727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5B </a:t>
            </a:r>
            <a:r>
              <a:rPr lang="es-ES" sz="1400" dirty="0">
                <a:solidFill>
                  <a:srgbClr val="002060"/>
                </a:solidFill>
              </a:rPr>
              <a:t>— Servicios en nodos (esclusas)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40" name="Subtítulo 2">
            <a:extLst>
              <a:ext uri="{FF2B5EF4-FFF2-40B4-BE49-F238E27FC236}">
                <a16:creationId xmlns:a16="http://schemas.microsoft.com/office/drawing/2014/main" id="{1CAD0779-A776-1D96-8E82-DC0A04A3C4B2}"/>
              </a:ext>
            </a:extLst>
          </p:cNvPr>
          <p:cNvSpPr txBox="1">
            <a:spLocks/>
          </p:cNvSpPr>
          <p:nvPr/>
        </p:nvSpPr>
        <p:spPr>
          <a:xfrm>
            <a:off x="583660" y="4417998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pt-BR" sz="1400" b="1" dirty="0">
                <a:solidFill>
                  <a:srgbClr val="002060"/>
                </a:solidFill>
              </a:rPr>
              <a:t>Bloque 6d </a:t>
            </a:r>
            <a:r>
              <a:rPr lang="pt-BR" sz="1400" dirty="0">
                <a:solidFill>
                  <a:srgbClr val="002060"/>
                </a:solidFill>
              </a:rPr>
              <a:t>— Zonas de amarre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41" name="Subtítulo 2">
            <a:extLst>
              <a:ext uri="{FF2B5EF4-FFF2-40B4-BE49-F238E27FC236}">
                <a16:creationId xmlns:a16="http://schemas.microsoft.com/office/drawing/2014/main" id="{D880E589-428D-A134-4FA5-EF99FD67B237}"/>
              </a:ext>
            </a:extLst>
          </p:cNvPr>
          <p:cNvSpPr txBox="1">
            <a:spLocks/>
          </p:cNvSpPr>
          <p:nvPr/>
        </p:nvSpPr>
        <p:spPr>
          <a:xfrm>
            <a:off x="583660" y="5030009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6 </a:t>
            </a:r>
            <a:r>
              <a:rPr lang="es-ES" sz="1400" dirty="0">
                <a:solidFill>
                  <a:srgbClr val="002060"/>
                </a:solidFill>
              </a:rPr>
              <a:t>— Simulación de navegación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42" name="Subtítulo 2">
            <a:extLst>
              <a:ext uri="{FF2B5EF4-FFF2-40B4-BE49-F238E27FC236}">
                <a16:creationId xmlns:a16="http://schemas.microsoft.com/office/drawing/2014/main" id="{0C169632-78F4-3C4F-06EB-3DA3B0F23799}"/>
              </a:ext>
            </a:extLst>
          </p:cNvPr>
          <p:cNvSpPr txBox="1">
            <a:spLocks/>
          </p:cNvSpPr>
          <p:nvPr/>
        </p:nvSpPr>
        <p:spPr>
          <a:xfrm>
            <a:off x="583660" y="5643109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6b </a:t>
            </a:r>
            <a:r>
              <a:rPr lang="es-ES" sz="1400" dirty="0">
                <a:solidFill>
                  <a:srgbClr val="002060"/>
                </a:solidFill>
              </a:rPr>
              <a:t>— Ejecutar simulación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43" name="Subtítulo 2">
            <a:extLst>
              <a:ext uri="{FF2B5EF4-FFF2-40B4-BE49-F238E27FC236}">
                <a16:creationId xmlns:a16="http://schemas.microsoft.com/office/drawing/2014/main" id="{40300B29-9108-A56C-4BB4-FC0DDE323B46}"/>
              </a:ext>
            </a:extLst>
          </p:cNvPr>
          <p:cNvSpPr txBox="1">
            <a:spLocks/>
          </p:cNvSpPr>
          <p:nvPr/>
        </p:nvSpPr>
        <p:spPr>
          <a:xfrm>
            <a:off x="583660" y="6094011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6c </a:t>
            </a:r>
            <a:r>
              <a:rPr lang="es-ES" sz="1400" dirty="0">
                <a:solidFill>
                  <a:srgbClr val="002060"/>
                </a:solidFill>
              </a:rPr>
              <a:t>— Exportación de resultados</a:t>
            </a:r>
            <a:endParaRPr lang="es-PY" sz="1400" dirty="0">
              <a:solidFill>
                <a:srgbClr val="E94E18"/>
              </a:solidFill>
            </a:endParaRPr>
          </a:p>
        </p:txBody>
      </p:sp>
      <p:sp>
        <p:nvSpPr>
          <p:cNvPr id="44" name="Subtítulo 2">
            <a:extLst>
              <a:ext uri="{FF2B5EF4-FFF2-40B4-BE49-F238E27FC236}">
                <a16:creationId xmlns:a16="http://schemas.microsoft.com/office/drawing/2014/main" id="{FF806A6A-2757-F15D-7092-F24548940B87}"/>
              </a:ext>
            </a:extLst>
          </p:cNvPr>
          <p:cNvSpPr txBox="1">
            <a:spLocks/>
          </p:cNvSpPr>
          <p:nvPr/>
        </p:nvSpPr>
        <p:spPr>
          <a:xfrm>
            <a:off x="583660" y="6542489"/>
            <a:ext cx="5486400" cy="26648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Bloque 7 </a:t>
            </a:r>
            <a:r>
              <a:rPr lang="es-ES" sz="1400" dirty="0">
                <a:solidFill>
                  <a:srgbClr val="002060"/>
                </a:solidFill>
              </a:rPr>
              <a:t>— Visualización</a:t>
            </a:r>
            <a:endParaRPr lang="es-PY" sz="1400" dirty="0">
              <a:solidFill>
                <a:srgbClr val="E94E18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BC2FC0A-18E9-3561-7A6F-6943338056C0}"/>
              </a:ext>
            </a:extLst>
          </p:cNvPr>
          <p:cNvCxnSpPr>
            <a:cxnSpLocks/>
          </p:cNvCxnSpPr>
          <p:nvPr/>
        </p:nvCxnSpPr>
        <p:spPr>
          <a:xfrm>
            <a:off x="6477563" y="945729"/>
            <a:ext cx="0" cy="5824950"/>
          </a:xfrm>
          <a:prstGeom prst="straightConnector1">
            <a:avLst/>
          </a:prstGeom>
          <a:ln w="38100">
            <a:solidFill>
              <a:srgbClr val="29318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ubtítulo 2">
            <a:extLst>
              <a:ext uri="{FF2B5EF4-FFF2-40B4-BE49-F238E27FC236}">
                <a16:creationId xmlns:a16="http://schemas.microsoft.com/office/drawing/2014/main" id="{EB330042-A011-9DF0-9F07-9DF8948B3618}"/>
              </a:ext>
            </a:extLst>
          </p:cNvPr>
          <p:cNvSpPr txBox="1">
            <a:spLocks/>
          </p:cNvSpPr>
          <p:nvPr/>
        </p:nvSpPr>
        <p:spPr>
          <a:xfrm rot="16200000">
            <a:off x="4998673" y="3610435"/>
            <a:ext cx="3453320" cy="495539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s-ES" sz="1400" b="1" dirty="0">
                <a:solidFill>
                  <a:srgbClr val="002060"/>
                </a:solidFill>
              </a:rPr>
              <a:t>800 líneas</a:t>
            </a:r>
            <a:endParaRPr lang="es-PY" sz="1400" dirty="0">
              <a:solidFill>
                <a:srgbClr val="E94E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2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FE5CA-9AAC-F384-B739-B9410F330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9029A9-30F4-6982-093C-A8BEA919CB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05" b="23872"/>
          <a:stretch>
            <a:fillRect/>
          </a:stretch>
        </p:blipFill>
        <p:spPr>
          <a:xfrm>
            <a:off x="327992" y="945729"/>
            <a:ext cx="11280912" cy="5641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4EFE528-15F0-3EDA-1F16-7441810C62A3}"/>
              </a:ext>
            </a:extLst>
          </p:cNvPr>
          <p:cNvGrpSpPr>
            <a:grpSpLocks/>
          </p:cNvGrpSpPr>
          <p:nvPr/>
        </p:nvGrpSpPr>
        <p:grpSpPr>
          <a:xfrm>
            <a:off x="11787599" y="945729"/>
            <a:ext cx="182880" cy="5824728"/>
            <a:chOff x="583659" y="945729"/>
            <a:chExt cx="5486400" cy="58249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C2F760-04A7-F1F3-735C-ADCA513B6AA3}"/>
                </a:ext>
              </a:extLst>
            </p:cNvPr>
            <p:cNvSpPr/>
            <p:nvPr/>
          </p:nvSpPr>
          <p:spPr>
            <a:xfrm>
              <a:off x="583659" y="2141682"/>
              <a:ext cx="5486400" cy="3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2776EB-C2C0-1CCA-5C06-E48D50E1C998}"/>
                </a:ext>
              </a:extLst>
            </p:cNvPr>
            <p:cNvSpPr/>
            <p:nvPr/>
          </p:nvSpPr>
          <p:spPr>
            <a:xfrm>
              <a:off x="583659" y="2525093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4874E8-7F92-55EF-DCC3-C308326AE670}"/>
                </a:ext>
              </a:extLst>
            </p:cNvPr>
            <p:cNvSpPr/>
            <p:nvPr/>
          </p:nvSpPr>
          <p:spPr>
            <a:xfrm>
              <a:off x="583659" y="3017595"/>
              <a:ext cx="5486400" cy="3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60D35B-4E59-1185-16E0-74A9DB48CFB3}"/>
                </a:ext>
              </a:extLst>
            </p:cNvPr>
            <p:cNvSpPr/>
            <p:nvPr/>
          </p:nvSpPr>
          <p:spPr>
            <a:xfrm>
              <a:off x="583659" y="1329140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B185C6-7C01-400E-0EB1-EE947F26ACC0}"/>
                </a:ext>
              </a:extLst>
            </p:cNvPr>
            <p:cNvSpPr/>
            <p:nvPr/>
          </p:nvSpPr>
          <p:spPr>
            <a:xfrm>
              <a:off x="583659" y="1575391"/>
              <a:ext cx="5486400" cy="502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0FE276-9088-B944-FFA5-5DF7CA7F122A}"/>
                </a:ext>
              </a:extLst>
            </p:cNvPr>
            <p:cNvSpPr/>
            <p:nvPr/>
          </p:nvSpPr>
          <p:spPr>
            <a:xfrm>
              <a:off x="583659" y="2771344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F335C6-7F27-B5D6-6366-A67308BDE087}"/>
                </a:ext>
              </a:extLst>
            </p:cNvPr>
            <p:cNvSpPr/>
            <p:nvPr/>
          </p:nvSpPr>
          <p:spPr>
            <a:xfrm>
              <a:off x="583659" y="945729"/>
              <a:ext cx="5486400" cy="32004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FCECCE-4A7B-F0F0-2791-1E4455F30F30}"/>
                </a:ext>
              </a:extLst>
            </p:cNvPr>
            <p:cNvSpPr/>
            <p:nvPr/>
          </p:nvSpPr>
          <p:spPr>
            <a:xfrm>
              <a:off x="583659" y="3647257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7FC5E2-3E94-E806-0961-C632D35A2321}"/>
                </a:ext>
              </a:extLst>
            </p:cNvPr>
            <p:cNvSpPr/>
            <p:nvPr/>
          </p:nvSpPr>
          <p:spPr>
            <a:xfrm>
              <a:off x="583659" y="4459799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7F3934-363A-770B-1E4B-FE91C0D6FA62}"/>
                </a:ext>
              </a:extLst>
            </p:cNvPr>
            <p:cNvSpPr/>
            <p:nvPr/>
          </p:nvSpPr>
          <p:spPr>
            <a:xfrm>
              <a:off x="583659" y="3401006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CBDAEB-F01F-1505-B550-59091218AE9E}"/>
                </a:ext>
              </a:extLst>
            </p:cNvPr>
            <p:cNvSpPr/>
            <p:nvPr/>
          </p:nvSpPr>
          <p:spPr>
            <a:xfrm>
              <a:off x="583659" y="3893508"/>
              <a:ext cx="5486400" cy="502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37C3EC6-91D2-C5D7-2D82-A88D5348E041}"/>
                </a:ext>
              </a:extLst>
            </p:cNvPr>
            <p:cNvSpPr/>
            <p:nvPr/>
          </p:nvSpPr>
          <p:spPr>
            <a:xfrm>
              <a:off x="583659" y="4706050"/>
              <a:ext cx="5486400" cy="914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F5723D8-8FC8-2D4F-CE1C-0EA68F72901A}"/>
                </a:ext>
              </a:extLst>
            </p:cNvPr>
            <p:cNvSpPr/>
            <p:nvPr/>
          </p:nvSpPr>
          <p:spPr>
            <a:xfrm>
              <a:off x="583659" y="5683821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221B70-C70C-AF3C-E59E-A531A0AC10E3}"/>
                </a:ext>
              </a:extLst>
            </p:cNvPr>
            <p:cNvSpPr/>
            <p:nvPr/>
          </p:nvSpPr>
          <p:spPr>
            <a:xfrm>
              <a:off x="583659" y="6587799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96581A-5C38-1817-094E-C7C2A35ACD91}"/>
                </a:ext>
              </a:extLst>
            </p:cNvPr>
            <p:cNvSpPr/>
            <p:nvPr/>
          </p:nvSpPr>
          <p:spPr>
            <a:xfrm>
              <a:off x="583659" y="5930072"/>
              <a:ext cx="5486400" cy="594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AD29A9B-75BA-77AD-7725-825A8E6F8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6961"/>
            <a:ext cx="11489532" cy="495539"/>
          </a:xfrm>
        </p:spPr>
        <p:txBody>
          <a:bodyPr anchor="t">
            <a:normAutofit/>
          </a:bodyPr>
          <a:lstStyle/>
          <a:p>
            <a:pPr algn="l"/>
            <a:r>
              <a:rPr lang="fr-FR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1 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Imports +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lectura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shapefile / CRS</a:t>
            </a: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668D8BD0-6B93-7538-11F1-E9ABBAFFF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646" y="359809"/>
            <a:ext cx="988575" cy="49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809192-2353-4A02-4EAA-597B9889E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2" y="962286"/>
            <a:ext cx="3264390" cy="2188418"/>
          </a:xfrm>
          <a:prstGeom prst="rect">
            <a:avLst/>
          </a:prstGeom>
          <a:effectLst>
            <a:outerShdw blurRad="63500" sx="110000" sy="110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18" name="Subtítulo 2">
            <a:extLst>
              <a:ext uri="{FF2B5EF4-FFF2-40B4-BE49-F238E27FC236}">
                <a16:creationId xmlns:a16="http://schemas.microsoft.com/office/drawing/2014/main" id="{C782EA9E-CAB6-54D7-02D9-08A1C28E231F}"/>
              </a:ext>
            </a:extLst>
          </p:cNvPr>
          <p:cNvSpPr txBox="1">
            <a:spLocks/>
          </p:cNvSpPr>
          <p:nvPr/>
        </p:nvSpPr>
        <p:spPr>
          <a:xfrm>
            <a:off x="327992" y="2604072"/>
            <a:ext cx="2167440" cy="495539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s-ES" sz="1400" b="1" dirty="0" err="1">
                <a:solidFill>
                  <a:schemeClr val="bg1"/>
                </a:solidFill>
              </a:rPr>
              <a:t>Track</a:t>
            </a:r>
            <a:r>
              <a:rPr lang="es-ES" sz="1400" b="1" dirty="0">
                <a:solidFill>
                  <a:schemeClr val="bg1"/>
                </a:solidFill>
              </a:rPr>
              <a:t> de navegación</a:t>
            </a:r>
          </a:p>
          <a:p>
            <a:pPr>
              <a:spcBef>
                <a:spcPts val="300"/>
              </a:spcBef>
            </a:pPr>
            <a:r>
              <a:rPr lang="es-ES" sz="1400" b="1" dirty="0">
                <a:solidFill>
                  <a:schemeClr val="bg1"/>
                </a:solidFill>
              </a:rPr>
              <a:t>(brindado por la COMIP)</a:t>
            </a:r>
            <a:endParaRPr lang="es-PY" sz="1400" dirty="0">
              <a:solidFill>
                <a:schemeClr val="bg1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207E4E1-6366-3E25-883D-1881515897E0}"/>
              </a:ext>
            </a:extLst>
          </p:cNvPr>
          <p:cNvSpPr/>
          <p:nvPr/>
        </p:nvSpPr>
        <p:spPr>
          <a:xfrm rot="2700000">
            <a:off x="3319808" y="2912855"/>
            <a:ext cx="735496" cy="5466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ubtítulo 2">
            <a:extLst>
              <a:ext uri="{FF2B5EF4-FFF2-40B4-BE49-F238E27FC236}">
                <a16:creationId xmlns:a16="http://schemas.microsoft.com/office/drawing/2014/main" id="{693BD725-FD4E-4829-7C3A-EE75E12ACB6F}"/>
              </a:ext>
            </a:extLst>
          </p:cNvPr>
          <p:cNvSpPr txBox="1">
            <a:spLocks/>
          </p:cNvSpPr>
          <p:nvPr/>
        </p:nvSpPr>
        <p:spPr>
          <a:xfrm>
            <a:off x="3057137" y="3576324"/>
            <a:ext cx="2167440" cy="495539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s-ES" sz="1400" b="1" dirty="0">
                <a:solidFill>
                  <a:schemeClr val="bg1"/>
                </a:solidFill>
              </a:rPr>
              <a:t>Geometría </a:t>
            </a:r>
          </a:p>
          <a:p>
            <a:pPr>
              <a:spcBef>
                <a:spcPts val="300"/>
              </a:spcBef>
            </a:pPr>
            <a:r>
              <a:rPr lang="es-ES" sz="1400" b="1" dirty="0">
                <a:solidFill>
                  <a:schemeClr val="bg1"/>
                </a:solidFill>
              </a:rPr>
              <a:t>limpia</a:t>
            </a:r>
            <a:endParaRPr lang="es-PY" sz="1400" dirty="0">
              <a:solidFill>
                <a:schemeClr val="bg1"/>
              </a:solidFill>
            </a:endParaRPr>
          </a:p>
        </p:txBody>
      </p:sp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3BF47409-646B-C6F6-8D06-FC9DA3574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4394" y="3737793"/>
            <a:ext cx="658504" cy="658504"/>
          </a:xfrm>
          <a:prstGeom prst="rect">
            <a:avLst/>
          </a:prstGeom>
        </p:spPr>
      </p:pic>
      <p:pic>
        <p:nvPicPr>
          <p:cNvPr id="35" name="Graphic 34" descr="Marker with solid fill">
            <a:extLst>
              <a:ext uri="{FF2B5EF4-FFF2-40B4-BE49-F238E27FC236}">
                <a16:creationId xmlns:a16="http://schemas.microsoft.com/office/drawing/2014/main" id="{4F0952E7-AE39-B755-1744-0C7A6E370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502" y="3583785"/>
            <a:ext cx="658504" cy="658504"/>
          </a:xfrm>
          <a:prstGeom prst="rect">
            <a:avLst/>
          </a:prstGeom>
        </p:spPr>
      </p:pic>
      <p:sp>
        <p:nvSpPr>
          <p:cNvPr id="38" name="Subtítulo 2">
            <a:extLst>
              <a:ext uri="{FF2B5EF4-FFF2-40B4-BE49-F238E27FC236}">
                <a16:creationId xmlns:a16="http://schemas.microsoft.com/office/drawing/2014/main" id="{FE74B27C-A385-B319-FA01-F7631C80B748}"/>
              </a:ext>
            </a:extLst>
          </p:cNvPr>
          <p:cNvSpPr txBox="1">
            <a:spLocks/>
          </p:cNvSpPr>
          <p:nvPr/>
        </p:nvSpPr>
        <p:spPr>
          <a:xfrm>
            <a:off x="191034" y="4275353"/>
            <a:ext cx="2167440" cy="495539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s-ES" sz="1400" b="1" dirty="0">
                <a:solidFill>
                  <a:schemeClr val="bg1"/>
                </a:solidFill>
              </a:rPr>
              <a:t>NODO</a:t>
            </a:r>
          </a:p>
          <a:p>
            <a:pPr>
              <a:spcBef>
                <a:spcPts val="300"/>
              </a:spcBef>
            </a:pPr>
            <a:r>
              <a:rPr lang="es-ES" sz="1400" b="1" dirty="0">
                <a:solidFill>
                  <a:schemeClr val="bg1"/>
                </a:solidFill>
              </a:rPr>
              <a:t>ID: 0</a:t>
            </a:r>
            <a:endParaRPr lang="es-PY" sz="1400" dirty="0">
              <a:solidFill>
                <a:schemeClr val="bg1"/>
              </a:solidFill>
            </a:endParaRPr>
          </a:p>
        </p:txBody>
      </p:sp>
      <p:sp>
        <p:nvSpPr>
          <p:cNvPr id="46" name="Subtítulo 2">
            <a:extLst>
              <a:ext uri="{FF2B5EF4-FFF2-40B4-BE49-F238E27FC236}">
                <a16:creationId xmlns:a16="http://schemas.microsoft.com/office/drawing/2014/main" id="{CC869B55-0DFA-C63C-8EF8-3FA6D47F7D06}"/>
              </a:ext>
            </a:extLst>
          </p:cNvPr>
          <p:cNvSpPr txBox="1">
            <a:spLocks/>
          </p:cNvSpPr>
          <p:nvPr/>
        </p:nvSpPr>
        <p:spPr>
          <a:xfrm>
            <a:off x="9306123" y="3345763"/>
            <a:ext cx="2167440" cy="495539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s-ES" sz="1400" b="1" dirty="0">
                <a:solidFill>
                  <a:schemeClr val="bg1"/>
                </a:solidFill>
              </a:rPr>
              <a:t>NODO</a:t>
            </a:r>
          </a:p>
          <a:p>
            <a:pPr>
              <a:spcBef>
                <a:spcPts val="300"/>
              </a:spcBef>
            </a:pPr>
            <a:r>
              <a:rPr lang="es-ES" sz="1400" b="1" dirty="0">
                <a:solidFill>
                  <a:schemeClr val="bg1"/>
                </a:solidFill>
              </a:rPr>
              <a:t>ID: 262</a:t>
            </a:r>
            <a:endParaRPr lang="es-PY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5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85DF1-69BE-31EC-9788-C78FEDDB8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827A131D-9921-044A-747E-7A0AFD965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29" y="2235306"/>
            <a:ext cx="2666740" cy="18844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BD5BE3-4085-B0CA-605E-C5BFF2865373}"/>
              </a:ext>
            </a:extLst>
          </p:cNvPr>
          <p:cNvGrpSpPr>
            <a:grpSpLocks/>
          </p:cNvGrpSpPr>
          <p:nvPr/>
        </p:nvGrpSpPr>
        <p:grpSpPr>
          <a:xfrm>
            <a:off x="11787599" y="945729"/>
            <a:ext cx="182880" cy="5824728"/>
            <a:chOff x="583659" y="945729"/>
            <a:chExt cx="5486400" cy="58249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0C9B09-B8CB-DA32-FC68-7A782B7B633C}"/>
                </a:ext>
              </a:extLst>
            </p:cNvPr>
            <p:cNvSpPr/>
            <p:nvPr/>
          </p:nvSpPr>
          <p:spPr>
            <a:xfrm>
              <a:off x="583659" y="2141682"/>
              <a:ext cx="5486400" cy="3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C16EF7-A678-34E0-4B4C-C425A1F5A295}"/>
                </a:ext>
              </a:extLst>
            </p:cNvPr>
            <p:cNvSpPr/>
            <p:nvPr/>
          </p:nvSpPr>
          <p:spPr>
            <a:xfrm>
              <a:off x="583659" y="2525093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64E869-9D03-DCAE-B14B-61D19369F634}"/>
                </a:ext>
              </a:extLst>
            </p:cNvPr>
            <p:cNvSpPr/>
            <p:nvPr/>
          </p:nvSpPr>
          <p:spPr>
            <a:xfrm>
              <a:off x="583659" y="3017595"/>
              <a:ext cx="5486400" cy="3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951FD-12EB-DA06-889A-83374EE056DA}"/>
                </a:ext>
              </a:extLst>
            </p:cNvPr>
            <p:cNvSpPr/>
            <p:nvPr/>
          </p:nvSpPr>
          <p:spPr>
            <a:xfrm>
              <a:off x="583659" y="1329140"/>
              <a:ext cx="5486400" cy="18288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73C334-9C7B-B5CB-D319-2BAECDFA3EBF}"/>
                </a:ext>
              </a:extLst>
            </p:cNvPr>
            <p:cNvSpPr/>
            <p:nvPr/>
          </p:nvSpPr>
          <p:spPr>
            <a:xfrm>
              <a:off x="583659" y="1575391"/>
              <a:ext cx="5486400" cy="50292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2B31D62-7CA4-4613-D4C8-C70429CD1842}"/>
                </a:ext>
              </a:extLst>
            </p:cNvPr>
            <p:cNvSpPr/>
            <p:nvPr/>
          </p:nvSpPr>
          <p:spPr>
            <a:xfrm>
              <a:off x="583659" y="2771344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25C2F6-DC0C-E1EB-866E-B5262EC9C389}"/>
                </a:ext>
              </a:extLst>
            </p:cNvPr>
            <p:cNvSpPr/>
            <p:nvPr/>
          </p:nvSpPr>
          <p:spPr>
            <a:xfrm>
              <a:off x="583659" y="945729"/>
              <a:ext cx="5486400" cy="3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2E451A-1F78-3285-BDD4-67A0381AEE22}"/>
                </a:ext>
              </a:extLst>
            </p:cNvPr>
            <p:cNvSpPr/>
            <p:nvPr/>
          </p:nvSpPr>
          <p:spPr>
            <a:xfrm>
              <a:off x="583659" y="3647257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CFC922-2311-11FE-B549-49B298197EA0}"/>
                </a:ext>
              </a:extLst>
            </p:cNvPr>
            <p:cNvSpPr/>
            <p:nvPr/>
          </p:nvSpPr>
          <p:spPr>
            <a:xfrm>
              <a:off x="583659" y="4459799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F97D4B-367A-2530-524B-60F640F3937C}"/>
                </a:ext>
              </a:extLst>
            </p:cNvPr>
            <p:cNvSpPr/>
            <p:nvPr/>
          </p:nvSpPr>
          <p:spPr>
            <a:xfrm>
              <a:off x="583659" y="3401006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972CD3-50FD-20ED-1C9A-172608EF57C3}"/>
                </a:ext>
              </a:extLst>
            </p:cNvPr>
            <p:cNvSpPr/>
            <p:nvPr/>
          </p:nvSpPr>
          <p:spPr>
            <a:xfrm>
              <a:off x="583659" y="3893508"/>
              <a:ext cx="5486400" cy="502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71957A0-D693-DFFA-9642-66A32DAC03A6}"/>
                </a:ext>
              </a:extLst>
            </p:cNvPr>
            <p:cNvSpPr/>
            <p:nvPr/>
          </p:nvSpPr>
          <p:spPr>
            <a:xfrm>
              <a:off x="583659" y="4706050"/>
              <a:ext cx="5486400" cy="914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A0ADDFA-1829-0776-B554-EBD5CED566C8}"/>
                </a:ext>
              </a:extLst>
            </p:cNvPr>
            <p:cNvSpPr/>
            <p:nvPr/>
          </p:nvSpPr>
          <p:spPr>
            <a:xfrm>
              <a:off x="583659" y="5683821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F80218F-CC0F-B585-C284-191FD7910171}"/>
                </a:ext>
              </a:extLst>
            </p:cNvPr>
            <p:cNvSpPr/>
            <p:nvPr/>
          </p:nvSpPr>
          <p:spPr>
            <a:xfrm>
              <a:off x="583659" y="6587799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EDC9455-F4A7-B70D-E10B-A87A158BB46D}"/>
                </a:ext>
              </a:extLst>
            </p:cNvPr>
            <p:cNvSpPr/>
            <p:nvPr/>
          </p:nvSpPr>
          <p:spPr>
            <a:xfrm>
              <a:off x="583659" y="5930072"/>
              <a:ext cx="5486400" cy="594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27F8A23-D300-FCC6-85B4-46B4F40AF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71733"/>
            <a:ext cx="11489532" cy="1065996"/>
          </a:xfrm>
        </p:spPr>
        <p:txBody>
          <a:bodyPr anchor="ctr">
            <a:normAutofit/>
          </a:bodyPr>
          <a:lstStyle/>
          <a:p>
            <a:pPr algn="l"/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1a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Incorporación de horario de navegación y fecha base</a:t>
            </a:r>
            <a:b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1b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Cargar </a:t>
            </a:r>
            <a:r>
              <a:rPr lang="es-E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CSVs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(lecho y niveles) y funciones de nivel</a:t>
            </a:r>
          </a:p>
        </p:txBody>
      </p:sp>
      <p:sp>
        <p:nvSpPr>
          <p:cNvPr id="5" name="Rectángulo redondeado 3">
            <a:extLst>
              <a:ext uri="{FF2B5EF4-FFF2-40B4-BE49-F238E27FC236}">
                <a16:creationId xmlns:a16="http://schemas.microsoft.com/office/drawing/2014/main" id="{E03B2B49-4327-CF4E-6F5B-EAB5513CF14E}"/>
              </a:ext>
            </a:extLst>
          </p:cNvPr>
          <p:cNvSpPr/>
          <p:nvPr/>
        </p:nvSpPr>
        <p:spPr>
          <a:xfrm>
            <a:off x="4742261" y="1871989"/>
            <a:ext cx="6909608" cy="472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CCB85E8E-74FF-EEBF-0DC1-609D8FF761D9}"/>
              </a:ext>
            </a:extLst>
          </p:cNvPr>
          <p:cNvSpPr txBox="1">
            <a:spLocks/>
          </p:cNvSpPr>
          <p:nvPr/>
        </p:nvSpPr>
        <p:spPr>
          <a:xfrm>
            <a:off x="4742261" y="1871989"/>
            <a:ext cx="6909608" cy="472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None/>
            </a:pPr>
            <a:r>
              <a:rPr lang="es-PY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Horario de navegación: </a:t>
            </a:r>
            <a:r>
              <a:rPr lang="es-PY" sz="16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6 a 18 </a:t>
            </a:r>
            <a:r>
              <a:rPr lang="es-PY" sz="1600" dirty="0" err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hs</a:t>
            </a:r>
            <a:endParaRPr lang="es-PY" sz="16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Rectángulo redondeado 3">
            <a:extLst>
              <a:ext uri="{FF2B5EF4-FFF2-40B4-BE49-F238E27FC236}">
                <a16:creationId xmlns:a16="http://schemas.microsoft.com/office/drawing/2014/main" id="{6F40F675-2707-61EA-FFBE-0F2E32EDAA91}"/>
              </a:ext>
            </a:extLst>
          </p:cNvPr>
          <p:cNvSpPr/>
          <p:nvPr/>
        </p:nvSpPr>
        <p:spPr>
          <a:xfrm>
            <a:off x="4742261" y="1336109"/>
            <a:ext cx="6909608" cy="472512"/>
          </a:xfrm>
          <a:prstGeom prst="roundRect">
            <a:avLst/>
          </a:prstGeom>
          <a:solidFill>
            <a:srgbClr val="293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BC4454AC-FE7C-4D18-2BE4-027648C9857D}"/>
              </a:ext>
            </a:extLst>
          </p:cNvPr>
          <p:cNvSpPr txBox="1">
            <a:spLocks/>
          </p:cNvSpPr>
          <p:nvPr/>
        </p:nvSpPr>
        <p:spPr>
          <a:xfrm>
            <a:off x="4742261" y="1336109"/>
            <a:ext cx="6909608" cy="472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None/>
            </a:pPr>
            <a:r>
              <a:rPr lang="es-PY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Fecha base: </a:t>
            </a:r>
            <a:r>
              <a:rPr lang="es-PY" sz="16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1 de Mayo del 2025 00:00 </a:t>
            </a:r>
            <a:r>
              <a:rPr lang="es-PY" sz="1600" dirty="0" err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hs</a:t>
            </a:r>
            <a:endParaRPr lang="es-PY" sz="16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2B0EC43-64DE-0E9E-22EA-791EA2E9C9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402"/>
          <a:stretch>
            <a:fillRect/>
          </a:stretch>
        </p:blipFill>
        <p:spPr>
          <a:xfrm>
            <a:off x="176606" y="1329125"/>
            <a:ext cx="4429925" cy="24427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E402A0-AD67-EE5E-4823-A6322C96D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257" y="2478284"/>
            <a:ext cx="4077146" cy="4332967"/>
          </a:xfrm>
          <a:prstGeom prst="rect">
            <a:avLst/>
          </a:prstGeom>
        </p:spPr>
      </p:pic>
      <p:sp>
        <p:nvSpPr>
          <p:cNvPr id="41" name="Subtítulo 2">
            <a:extLst>
              <a:ext uri="{FF2B5EF4-FFF2-40B4-BE49-F238E27FC236}">
                <a16:creationId xmlns:a16="http://schemas.microsoft.com/office/drawing/2014/main" id="{C901778B-32DD-4478-B0F4-BF7B68CDA191}"/>
              </a:ext>
            </a:extLst>
          </p:cNvPr>
          <p:cNvSpPr txBox="1">
            <a:spLocks/>
          </p:cNvSpPr>
          <p:nvPr/>
        </p:nvSpPr>
        <p:spPr>
          <a:xfrm>
            <a:off x="8985129" y="4075209"/>
            <a:ext cx="2666740" cy="3243155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Carayacito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Gonzalez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Itati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Entre_Rios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Ita_Ybate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Carpichero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Cancha_Dorada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Punta_Naro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>
                <a:solidFill>
                  <a:srgbClr val="002060"/>
                </a:solidFill>
              </a:rPr>
              <a:t>Cementerio</a:t>
            </a: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Toma_de_Agua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Loro_Cuarto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>
                <a:solidFill>
                  <a:srgbClr val="002060"/>
                </a:solidFill>
              </a:rPr>
              <a:t>Naranjito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E54CECA-9BB4-5F5F-18D6-1E051D6303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0492"/>
          <a:stretch>
            <a:fillRect/>
          </a:stretch>
        </p:blipFill>
        <p:spPr>
          <a:xfrm>
            <a:off x="171691" y="3929937"/>
            <a:ext cx="4434840" cy="1690336"/>
          </a:xfrm>
          <a:prstGeom prst="rect">
            <a:avLst/>
          </a:prstGeom>
        </p:spPr>
      </p:pic>
      <p:sp>
        <p:nvSpPr>
          <p:cNvPr id="43" name="Subtítulo 2">
            <a:extLst>
              <a:ext uri="{FF2B5EF4-FFF2-40B4-BE49-F238E27FC236}">
                <a16:creationId xmlns:a16="http://schemas.microsoft.com/office/drawing/2014/main" id="{EE2CF7A4-33CF-360C-E022-1E923096B282}"/>
              </a:ext>
            </a:extLst>
          </p:cNvPr>
          <p:cNvSpPr txBox="1">
            <a:spLocks/>
          </p:cNvSpPr>
          <p:nvPr/>
        </p:nvSpPr>
        <p:spPr>
          <a:xfrm>
            <a:off x="171691" y="5696786"/>
            <a:ext cx="2666740" cy="1033504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>
                <a:solidFill>
                  <a:srgbClr val="002060"/>
                </a:solidFill>
              </a:rPr>
              <a:t>Paso de Patria</a:t>
            </a: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Itati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Ita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Ybate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Ituzaingo</a:t>
            </a:r>
            <a:endParaRPr lang="es-E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50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21811-2F46-5A9D-7421-A5658B41B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62D7073-FC34-04CD-0577-FED9E3A231D1}"/>
              </a:ext>
            </a:extLst>
          </p:cNvPr>
          <p:cNvGrpSpPr>
            <a:grpSpLocks/>
          </p:cNvGrpSpPr>
          <p:nvPr/>
        </p:nvGrpSpPr>
        <p:grpSpPr>
          <a:xfrm>
            <a:off x="11787599" y="945729"/>
            <a:ext cx="182880" cy="5824728"/>
            <a:chOff x="583659" y="945729"/>
            <a:chExt cx="5486400" cy="58249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669D13-4DEB-BADB-418B-10DC4651A409}"/>
                </a:ext>
              </a:extLst>
            </p:cNvPr>
            <p:cNvSpPr/>
            <p:nvPr/>
          </p:nvSpPr>
          <p:spPr>
            <a:xfrm>
              <a:off x="583659" y="2141682"/>
              <a:ext cx="5486400" cy="32004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50E57E-5E0E-E023-FB2A-4884190B70A8}"/>
                </a:ext>
              </a:extLst>
            </p:cNvPr>
            <p:cNvSpPr/>
            <p:nvPr/>
          </p:nvSpPr>
          <p:spPr>
            <a:xfrm>
              <a:off x="583659" y="2525093"/>
              <a:ext cx="5486400" cy="18288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F1567D-F35D-D1B0-087E-5606612AE693}"/>
                </a:ext>
              </a:extLst>
            </p:cNvPr>
            <p:cNvSpPr/>
            <p:nvPr/>
          </p:nvSpPr>
          <p:spPr>
            <a:xfrm>
              <a:off x="583659" y="3017595"/>
              <a:ext cx="5486400" cy="32004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D99F83-0E4F-6A65-272D-569DADDD47F5}"/>
                </a:ext>
              </a:extLst>
            </p:cNvPr>
            <p:cNvSpPr/>
            <p:nvPr/>
          </p:nvSpPr>
          <p:spPr>
            <a:xfrm>
              <a:off x="583659" y="1329140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71A9DF-19B6-37B3-B088-32BC9AC8EADE}"/>
                </a:ext>
              </a:extLst>
            </p:cNvPr>
            <p:cNvSpPr/>
            <p:nvPr/>
          </p:nvSpPr>
          <p:spPr>
            <a:xfrm>
              <a:off x="583659" y="1575391"/>
              <a:ext cx="5486400" cy="50292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9768C4-0CAC-683A-BE1B-5359A0555D80}"/>
                </a:ext>
              </a:extLst>
            </p:cNvPr>
            <p:cNvSpPr/>
            <p:nvPr/>
          </p:nvSpPr>
          <p:spPr>
            <a:xfrm>
              <a:off x="583659" y="2771344"/>
              <a:ext cx="5486400" cy="18288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3EA1E5-169F-FA15-9C6D-355BE82C2015}"/>
                </a:ext>
              </a:extLst>
            </p:cNvPr>
            <p:cNvSpPr/>
            <p:nvPr/>
          </p:nvSpPr>
          <p:spPr>
            <a:xfrm>
              <a:off x="583659" y="945729"/>
              <a:ext cx="5486400" cy="3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B074D0-2849-437D-3D7E-17D0235B0B3A}"/>
                </a:ext>
              </a:extLst>
            </p:cNvPr>
            <p:cNvSpPr/>
            <p:nvPr/>
          </p:nvSpPr>
          <p:spPr>
            <a:xfrm>
              <a:off x="583659" y="3647257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204AE65-7B51-2171-3AAD-7AB8428180A0}"/>
                </a:ext>
              </a:extLst>
            </p:cNvPr>
            <p:cNvSpPr/>
            <p:nvPr/>
          </p:nvSpPr>
          <p:spPr>
            <a:xfrm>
              <a:off x="583659" y="4459799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E6F5DB-F5F3-FA02-D866-8563355BFE82}"/>
                </a:ext>
              </a:extLst>
            </p:cNvPr>
            <p:cNvSpPr/>
            <p:nvPr/>
          </p:nvSpPr>
          <p:spPr>
            <a:xfrm>
              <a:off x="583659" y="3401006"/>
              <a:ext cx="5486400" cy="18288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48ED20-3B59-5A80-D330-F312F9BD2F87}"/>
                </a:ext>
              </a:extLst>
            </p:cNvPr>
            <p:cNvSpPr/>
            <p:nvPr/>
          </p:nvSpPr>
          <p:spPr>
            <a:xfrm>
              <a:off x="583659" y="3893508"/>
              <a:ext cx="5486400" cy="502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A9B8F8-ADDE-8DF9-56DA-BEBC480DF4CB}"/>
                </a:ext>
              </a:extLst>
            </p:cNvPr>
            <p:cNvSpPr/>
            <p:nvPr/>
          </p:nvSpPr>
          <p:spPr>
            <a:xfrm>
              <a:off x="583659" y="4706050"/>
              <a:ext cx="5486400" cy="914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1197FE1-A1D4-D898-0BB5-A8758B23FECA}"/>
                </a:ext>
              </a:extLst>
            </p:cNvPr>
            <p:cNvSpPr/>
            <p:nvPr/>
          </p:nvSpPr>
          <p:spPr>
            <a:xfrm>
              <a:off x="583659" y="5683821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206528-FBE0-818A-AF2D-C0B06D74145B}"/>
                </a:ext>
              </a:extLst>
            </p:cNvPr>
            <p:cNvSpPr/>
            <p:nvPr/>
          </p:nvSpPr>
          <p:spPr>
            <a:xfrm>
              <a:off x="583659" y="6587799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C73061-8E9A-DB02-AAE5-7DE1F22DEB43}"/>
                </a:ext>
              </a:extLst>
            </p:cNvPr>
            <p:cNvSpPr/>
            <p:nvPr/>
          </p:nvSpPr>
          <p:spPr>
            <a:xfrm>
              <a:off x="583659" y="5930072"/>
              <a:ext cx="5486400" cy="594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945A06B-A4E8-46F0-2E8D-BC221F277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509371"/>
            <a:ext cx="11489532" cy="1065996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2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Proyección a metros (UTM) + </a:t>
            </a:r>
            <a:r>
              <a:rPr lang="es-E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rápido</a:t>
            </a:r>
            <a:b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3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Conversión de geometría a grafo navegable</a:t>
            </a:r>
            <a:b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4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Elección de origen y destino</a:t>
            </a:r>
            <a:b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4b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Asignar </a:t>
            </a:r>
            <a:r>
              <a:rPr lang="es-E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node_id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asociar lecho e hidrómetro</a:t>
            </a:r>
            <a:b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4c (opcional)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Snap de puntos al grafo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E4F6A0-6D18-ECFF-F1E0-152209567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1933306"/>
            <a:ext cx="8392198" cy="1980610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67C5435D-A493-1C6A-5FF2-B4F06392CCEE}"/>
              </a:ext>
            </a:extLst>
          </p:cNvPr>
          <p:cNvSpPr txBox="1">
            <a:spLocks/>
          </p:cNvSpPr>
          <p:nvPr/>
        </p:nvSpPr>
        <p:spPr>
          <a:xfrm>
            <a:off x="9780259" y="3769005"/>
            <a:ext cx="1737360" cy="30014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numCol="1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Carayacito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Gonzalez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Itati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Entre_Rios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Ita_Ybate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Carpichero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Cancha_Dorada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Punta_Naro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>
                <a:solidFill>
                  <a:srgbClr val="002060"/>
                </a:solidFill>
              </a:rPr>
              <a:t>Cementerio</a:t>
            </a: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Toma_de_Agua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 err="1">
                <a:solidFill>
                  <a:srgbClr val="002060"/>
                </a:solidFill>
              </a:rPr>
              <a:t>Loro_Cuarto</a:t>
            </a:r>
            <a:endParaRPr lang="es-ES" sz="1400" b="1" dirty="0">
              <a:solidFill>
                <a:srgbClr val="002060"/>
              </a:solidFill>
            </a:endParaRPr>
          </a:p>
          <a:p>
            <a:pPr marL="342900" indent="-342900" algn="l">
              <a:spcBef>
                <a:spcPts val="300"/>
              </a:spcBef>
              <a:buFont typeface="+mj-lt"/>
              <a:buAutoNum type="arabicPeriod"/>
            </a:pPr>
            <a:r>
              <a:rPr lang="es-ES" sz="1400" b="1" dirty="0">
                <a:solidFill>
                  <a:srgbClr val="002060"/>
                </a:solidFill>
              </a:rPr>
              <a:t>Naranjito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09E51735-1F9E-2D48-10DD-39E82F1A0DD0}"/>
              </a:ext>
            </a:extLst>
          </p:cNvPr>
          <p:cNvSpPr txBox="1">
            <a:spLocks/>
          </p:cNvSpPr>
          <p:nvPr/>
        </p:nvSpPr>
        <p:spPr>
          <a:xfrm>
            <a:off x="7577470" y="3769005"/>
            <a:ext cx="1737360" cy="29992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numCol="1" rtlCol="0" anchor="ctr">
            <a:normAutofit/>
          </a:bodyPr>
          <a:lstStyle>
            <a:defPPr>
              <a:defRPr lang="es-PY"/>
            </a:defPPr>
            <a:lvl1pPr marL="342900" indent="-342900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  <a:defRPr sz="1400" b="1">
                <a:solidFill>
                  <a:srgbClr val="002060"/>
                </a:solidFill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s-ES" dirty="0"/>
              <a:t>Paso de Patria</a:t>
            </a:r>
          </a:p>
          <a:p>
            <a:r>
              <a:rPr lang="es-ES" dirty="0" err="1"/>
              <a:t>Itati</a:t>
            </a:r>
            <a:endParaRPr lang="es-ES" dirty="0"/>
          </a:p>
          <a:p>
            <a:r>
              <a:rPr lang="es-ES" dirty="0" err="1"/>
              <a:t>Ita</a:t>
            </a:r>
            <a:r>
              <a:rPr lang="es-ES" dirty="0"/>
              <a:t> </a:t>
            </a:r>
            <a:r>
              <a:rPr lang="es-ES" dirty="0" err="1"/>
              <a:t>Ybate</a:t>
            </a:r>
            <a:endParaRPr lang="es-ES" dirty="0"/>
          </a:p>
          <a:p>
            <a:r>
              <a:rPr lang="es-ES" dirty="0" err="1"/>
              <a:t>Ituzaingo</a:t>
            </a:r>
            <a:endParaRPr lang="es-ES" dirty="0"/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C1CB7BBA-61C9-E775-E9A7-112F3903BFF9}"/>
              </a:ext>
            </a:extLst>
          </p:cNvPr>
          <p:cNvSpPr txBox="1">
            <a:spLocks/>
          </p:cNvSpPr>
          <p:nvPr/>
        </p:nvSpPr>
        <p:spPr>
          <a:xfrm>
            <a:off x="450947" y="4271855"/>
            <a:ext cx="6744983" cy="17420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ES" sz="1600" b="1" dirty="0">
                <a:solidFill>
                  <a:srgbClr val="002060"/>
                </a:solidFill>
                <a:latin typeface="Montserrat" panose="00000500000000000000" pitchFamily="2" charset="0"/>
              </a:rPr>
              <a:t>Bloque 3 — Conversión de geometría a grafo navegable</a:t>
            </a:r>
          </a:p>
          <a:p>
            <a:pPr algn="l">
              <a:spcBef>
                <a:spcPts val="300"/>
              </a:spcBef>
            </a:pPr>
            <a:endParaRPr lang="es-ES" sz="1600" b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algn="l">
              <a:spcBef>
                <a:spcPts val="300"/>
              </a:spcBef>
            </a:pPr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Transforma el </a:t>
            </a:r>
            <a:r>
              <a:rPr lang="es-ES" sz="1600" dirty="0" err="1">
                <a:solidFill>
                  <a:srgbClr val="002060"/>
                </a:solidFill>
                <a:latin typeface="Montserrat" panose="00000500000000000000" pitchFamily="2" charset="0"/>
              </a:rPr>
              <a:t>shapefile</a:t>
            </a:r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 del canal en un grafo (</a:t>
            </a:r>
            <a:r>
              <a:rPr lang="es-ES" sz="1600" dirty="0" err="1">
                <a:solidFill>
                  <a:srgbClr val="002060"/>
                </a:solidFill>
                <a:latin typeface="Montserrat" panose="00000500000000000000" pitchFamily="2" charset="0"/>
              </a:rPr>
              <a:t>NetworkX</a:t>
            </a:r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), donde los nodos representan puntos discretos del canal y las aristas representan tramos navegables con longitud asociada. Este grafo es la base estructural de toda la simulación.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21068C0-01D3-90F0-E222-6A77EE0B9C8B}"/>
              </a:ext>
            </a:extLst>
          </p:cNvPr>
          <p:cNvCxnSpPr/>
          <p:nvPr/>
        </p:nvCxnSpPr>
        <p:spPr>
          <a:xfrm flipV="1">
            <a:off x="9074426" y="4015409"/>
            <a:ext cx="705833" cy="934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3047854-417F-5E95-C9F6-2E417DB5FC20}"/>
              </a:ext>
            </a:extLst>
          </p:cNvPr>
          <p:cNvCxnSpPr>
            <a:cxnSpLocks/>
          </p:cNvCxnSpPr>
          <p:nvPr/>
        </p:nvCxnSpPr>
        <p:spPr>
          <a:xfrm flipV="1">
            <a:off x="9074426" y="4271855"/>
            <a:ext cx="705833" cy="6778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86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6B259-DA38-1CFB-0871-D96C58F24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27AA5E8-F174-EC2D-88C9-D20CD333B6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68" b="11367"/>
          <a:stretch>
            <a:fillRect/>
          </a:stretch>
        </p:blipFill>
        <p:spPr>
          <a:xfrm>
            <a:off x="540131" y="1336109"/>
            <a:ext cx="11111738" cy="55218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DD1197-0854-FA4B-651C-F61BB47C9A4F}"/>
              </a:ext>
            </a:extLst>
          </p:cNvPr>
          <p:cNvGrpSpPr>
            <a:grpSpLocks/>
          </p:cNvGrpSpPr>
          <p:nvPr/>
        </p:nvGrpSpPr>
        <p:grpSpPr>
          <a:xfrm>
            <a:off x="11787599" y="945729"/>
            <a:ext cx="182880" cy="5824728"/>
            <a:chOff x="583659" y="945729"/>
            <a:chExt cx="5486400" cy="58249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1208C9-92A6-2453-22B3-48A82582FC9E}"/>
                </a:ext>
              </a:extLst>
            </p:cNvPr>
            <p:cNvSpPr/>
            <p:nvPr/>
          </p:nvSpPr>
          <p:spPr>
            <a:xfrm>
              <a:off x="583659" y="2141682"/>
              <a:ext cx="5486400" cy="32004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AE42F9-A35F-94C3-2502-B7CAD8D61FC8}"/>
                </a:ext>
              </a:extLst>
            </p:cNvPr>
            <p:cNvSpPr/>
            <p:nvPr/>
          </p:nvSpPr>
          <p:spPr>
            <a:xfrm>
              <a:off x="583659" y="2525093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5E3596-125B-3997-BAE6-8B7E45AC9AE0}"/>
                </a:ext>
              </a:extLst>
            </p:cNvPr>
            <p:cNvSpPr/>
            <p:nvPr/>
          </p:nvSpPr>
          <p:spPr>
            <a:xfrm>
              <a:off x="583659" y="3017595"/>
              <a:ext cx="5486400" cy="32004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E3FC18-341B-819A-FCBD-4E1B27798027}"/>
                </a:ext>
              </a:extLst>
            </p:cNvPr>
            <p:cNvSpPr/>
            <p:nvPr/>
          </p:nvSpPr>
          <p:spPr>
            <a:xfrm>
              <a:off x="583659" y="1329140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91C214-E1CB-D7F6-BBDA-5B20B59505E9}"/>
                </a:ext>
              </a:extLst>
            </p:cNvPr>
            <p:cNvSpPr/>
            <p:nvPr/>
          </p:nvSpPr>
          <p:spPr>
            <a:xfrm>
              <a:off x="583659" y="1575391"/>
              <a:ext cx="5486400" cy="50292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EFF39A-79A4-494F-96A9-9EA5DF8A871D}"/>
                </a:ext>
              </a:extLst>
            </p:cNvPr>
            <p:cNvSpPr/>
            <p:nvPr/>
          </p:nvSpPr>
          <p:spPr>
            <a:xfrm>
              <a:off x="583659" y="2771344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CA9F91-72A3-5508-8C58-0BA562FFCE4A}"/>
                </a:ext>
              </a:extLst>
            </p:cNvPr>
            <p:cNvSpPr/>
            <p:nvPr/>
          </p:nvSpPr>
          <p:spPr>
            <a:xfrm>
              <a:off x="583659" y="945729"/>
              <a:ext cx="5486400" cy="3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448B4C-5E9D-3ADE-688A-F400999DABB9}"/>
                </a:ext>
              </a:extLst>
            </p:cNvPr>
            <p:cNvSpPr/>
            <p:nvPr/>
          </p:nvSpPr>
          <p:spPr>
            <a:xfrm>
              <a:off x="583659" y="3647257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7FCF97-A181-B181-5B3B-936C63DB4F72}"/>
                </a:ext>
              </a:extLst>
            </p:cNvPr>
            <p:cNvSpPr/>
            <p:nvPr/>
          </p:nvSpPr>
          <p:spPr>
            <a:xfrm>
              <a:off x="583659" y="4459799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1A5DAE-F47C-34B5-83F5-A9170E079C07}"/>
                </a:ext>
              </a:extLst>
            </p:cNvPr>
            <p:cNvSpPr/>
            <p:nvPr/>
          </p:nvSpPr>
          <p:spPr>
            <a:xfrm>
              <a:off x="583659" y="3401006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B1E8637-92A9-650A-D642-A1A6D06B5132}"/>
                </a:ext>
              </a:extLst>
            </p:cNvPr>
            <p:cNvSpPr/>
            <p:nvPr/>
          </p:nvSpPr>
          <p:spPr>
            <a:xfrm>
              <a:off x="583659" y="3893508"/>
              <a:ext cx="5486400" cy="5029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2806FE9-6CA8-6E7D-25C3-87D71325C82D}"/>
                </a:ext>
              </a:extLst>
            </p:cNvPr>
            <p:cNvSpPr/>
            <p:nvPr/>
          </p:nvSpPr>
          <p:spPr>
            <a:xfrm>
              <a:off x="583659" y="4706050"/>
              <a:ext cx="5486400" cy="9144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061E0C-970E-C7E3-6883-B014F9D7CE7E}"/>
                </a:ext>
              </a:extLst>
            </p:cNvPr>
            <p:cNvSpPr/>
            <p:nvPr/>
          </p:nvSpPr>
          <p:spPr>
            <a:xfrm>
              <a:off x="583659" y="5683821"/>
              <a:ext cx="5486400" cy="18288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953A39C-CDB8-04A4-C41D-41DCE5C2262F}"/>
                </a:ext>
              </a:extLst>
            </p:cNvPr>
            <p:cNvSpPr/>
            <p:nvPr/>
          </p:nvSpPr>
          <p:spPr>
            <a:xfrm>
              <a:off x="583659" y="6587799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511CBB3-4D5D-8AC8-8529-B763CFEFD9E5}"/>
                </a:ext>
              </a:extLst>
            </p:cNvPr>
            <p:cNvSpPr/>
            <p:nvPr/>
          </p:nvSpPr>
          <p:spPr>
            <a:xfrm>
              <a:off x="583659" y="5930072"/>
              <a:ext cx="5486400" cy="594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9A013340-00D8-7CA8-AEB1-62EF7035E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71733"/>
            <a:ext cx="11489532" cy="1065996"/>
          </a:xfrm>
        </p:spPr>
        <p:txBody>
          <a:bodyPr anchor="ctr">
            <a:normAutofit/>
          </a:bodyPr>
          <a:lstStyle/>
          <a:p>
            <a:pPr algn="l"/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6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Simulación de navegación</a:t>
            </a:r>
            <a:b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6b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Ejecutar simulación</a:t>
            </a:r>
          </a:p>
        </p:txBody>
      </p:sp>
      <p:sp>
        <p:nvSpPr>
          <p:cNvPr id="8" name="Rectángulo redondeado 3">
            <a:extLst>
              <a:ext uri="{FF2B5EF4-FFF2-40B4-BE49-F238E27FC236}">
                <a16:creationId xmlns:a16="http://schemas.microsoft.com/office/drawing/2014/main" id="{076CBFEE-371F-21C0-7A91-2BA87360B561}"/>
              </a:ext>
            </a:extLst>
          </p:cNvPr>
          <p:cNvSpPr/>
          <p:nvPr/>
        </p:nvSpPr>
        <p:spPr>
          <a:xfrm>
            <a:off x="4742261" y="1871989"/>
            <a:ext cx="6909608" cy="4725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4B4EDB48-720F-5592-D0E5-14C7A5AF0938}"/>
              </a:ext>
            </a:extLst>
          </p:cNvPr>
          <p:cNvSpPr txBox="1">
            <a:spLocks/>
          </p:cNvSpPr>
          <p:nvPr/>
        </p:nvSpPr>
        <p:spPr>
          <a:xfrm>
            <a:off x="4742261" y="1871989"/>
            <a:ext cx="6909608" cy="472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None/>
            </a:pPr>
            <a:r>
              <a:rPr lang="es-PY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Verificación 2: </a:t>
            </a:r>
            <a:r>
              <a:rPr lang="es-PY" sz="16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¿Es horario navegable?</a:t>
            </a:r>
          </a:p>
        </p:txBody>
      </p:sp>
      <p:sp>
        <p:nvSpPr>
          <p:cNvPr id="18" name="Rectángulo redondeado 3">
            <a:extLst>
              <a:ext uri="{FF2B5EF4-FFF2-40B4-BE49-F238E27FC236}">
                <a16:creationId xmlns:a16="http://schemas.microsoft.com/office/drawing/2014/main" id="{DC9B5EDB-C104-E33A-3977-3296DFBC7111}"/>
              </a:ext>
            </a:extLst>
          </p:cNvPr>
          <p:cNvSpPr/>
          <p:nvPr/>
        </p:nvSpPr>
        <p:spPr>
          <a:xfrm>
            <a:off x="4742261" y="1336109"/>
            <a:ext cx="6909608" cy="472512"/>
          </a:xfrm>
          <a:prstGeom prst="roundRect">
            <a:avLst/>
          </a:prstGeom>
          <a:solidFill>
            <a:srgbClr val="293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4FCAFBA0-BF64-D8B3-D2AA-47A9EC425B52}"/>
              </a:ext>
            </a:extLst>
          </p:cNvPr>
          <p:cNvSpPr txBox="1">
            <a:spLocks/>
          </p:cNvSpPr>
          <p:nvPr/>
        </p:nvSpPr>
        <p:spPr>
          <a:xfrm>
            <a:off x="4742261" y="1336109"/>
            <a:ext cx="6909608" cy="472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buNone/>
            </a:pPr>
            <a:r>
              <a:rPr lang="es-PY" sz="16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Verificación 1: </a:t>
            </a:r>
            <a:r>
              <a:rPr lang="es-PY" sz="16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¿Hay profundidad suficiente?</a:t>
            </a:r>
          </a:p>
        </p:txBody>
      </p:sp>
    </p:spTree>
    <p:extLst>
      <p:ext uri="{BB962C8B-B14F-4D97-AF65-F5344CB8AC3E}">
        <p14:creationId xmlns:p14="http://schemas.microsoft.com/office/powerpoint/2010/main" val="3994181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3DD7E-242C-BB82-DEF6-73D768E6E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4B8326-2C2F-B214-4011-9BBC872B8255}"/>
              </a:ext>
            </a:extLst>
          </p:cNvPr>
          <p:cNvGrpSpPr>
            <a:grpSpLocks/>
          </p:cNvGrpSpPr>
          <p:nvPr/>
        </p:nvGrpSpPr>
        <p:grpSpPr>
          <a:xfrm>
            <a:off x="11787599" y="945729"/>
            <a:ext cx="182880" cy="5824728"/>
            <a:chOff x="583659" y="945729"/>
            <a:chExt cx="5486400" cy="58249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21D203-280A-4C41-F703-9A4B976FD758}"/>
                </a:ext>
              </a:extLst>
            </p:cNvPr>
            <p:cNvSpPr/>
            <p:nvPr/>
          </p:nvSpPr>
          <p:spPr>
            <a:xfrm>
              <a:off x="583659" y="2141682"/>
              <a:ext cx="5486400" cy="32004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347AD6-773E-2F30-48E4-3B48CC855DD7}"/>
                </a:ext>
              </a:extLst>
            </p:cNvPr>
            <p:cNvSpPr/>
            <p:nvPr/>
          </p:nvSpPr>
          <p:spPr>
            <a:xfrm>
              <a:off x="583659" y="2525093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9AF4BE-5B7D-0BBF-80CE-E20AEEA6B6B3}"/>
                </a:ext>
              </a:extLst>
            </p:cNvPr>
            <p:cNvSpPr/>
            <p:nvPr/>
          </p:nvSpPr>
          <p:spPr>
            <a:xfrm>
              <a:off x="583659" y="3017595"/>
              <a:ext cx="5486400" cy="32004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10BE11-3374-103E-20CB-D2537762D6DF}"/>
                </a:ext>
              </a:extLst>
            </p:cNvPr>
            <p:cNvSpPr/>
            <p:nvPr/>
          </p:nvSpPr>
          <p:spPr>
            <a:xfrm>
              <a:off x="583659" y="1329140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4ECA1E-D023-8DA7-2E3B-34AD65BFC11C}"/>
                </a:ext>
              </a:extLst>
            </p:cNvPr>
            <p:cNvSpPr/>
            <p:nvPr/>
          </p:nvSpPr>
          <p:spPr>
            <a:xfrm>
              <a:off x="583659" y="1575391"/>
              <a:ext cx="5486400" cy="50292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FF9E11-3861-BBAE-D8D7-41013B43E150}"/>
                </a:ext>
              </a:extLst>
            </p:cNvPr>
            <p:cNvSpPr/>
            <p:nvPr/>
          </p:nvSpPr>
          <p:spPr>
            <a:xfrm>
              <a:off x="583659" y="2771344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AA84D9-865A-73B7-D564-763E517B1E11}"/>
                </a:ext>
              </a:extLst>
            </p:cNvPr>
            <p:cNvSpPr/>
            <p:nvPr/>
          </p:nvSpPr>
          <p:spPr>
            <a:xfrm>
              <a:off x="583659" y="945729"/>
              <a:ext cx="5486400" cy="32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146805-D8B5-5A3E-C0CB-B500E3331979}"/>
                </a:ext>
              </a:extLst>
            </p:cNvPr>
            <p:cNvSpPr/>
            <p:nvPr/>
          </p:nvSpPr>
          <p:spPr>
            <a:xfrm>
              <a:off x="583659" y="3647257"/>
              <a:ext cx="5486400" cy="18288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0488F5-742A-4FA0-E6E1-260E98CDCEB3}"/>
                </a:ext>
              </a:extLst>
            </p:cNvPr>
            <p:cNvSpPr/>
            <p:nvPr/>
          </p:nvSpPr>
          <p:spPr>
            <a:xfrm>
              <a:off x="583659" y="4459799"/>
              <a:ext cx="5486400" cy="18288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FCC4E9-0C91-7B00-A0AC-9DFAE1461270}"/>
                </a:ext>
              </a:extLst>
            </p:cNvPr>
            <p:cNvSpPr/>
            <p:nvPr/>
          </p:nvSpPr>
          <p:spPr>
            <a:xfrm>
              <a:off x="583659" y="3401006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132647-74D4-9F56-09C4-4B213D17A114}"/>
                </a:ext>
              </a:extLst>
            </p:cNvPr>
            <p:cNvSpPr/>
            <p:nvPr/>
          </p:nvSpPr>
          <p:spPr>
            <a:xfrm>
              <a:off x="583659" y="3893508"/>
              <a:ext cx="5486400" cy="50292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D144AE-655F-5FE2-48CD-786BC2D7B21A}"/>
                </a:ext>
              </a:extLst>
            </p:cNvPr>
            <p:cNvSpPr/>
            <p:nvPr/>
          </p:nvSpPr>
          <p:spPr>
            <a:xfrm>
              <a:off x="583659" y="4706050"/>
              <a:ext cx="5486400" cy="91440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7AF5C1B-70C2-054C-81E0-BD293C382144}"/>
                </a:ext>
              </a:extLst>
            </p:cNvPr>
            <p:cNvSpPr/>
            <p:nvPr/>
          </p:nvSpPr>
          <p:spPr>
            <a:xfrm>
              <a:off x="583659" y="5683821"/>
              <a:ext cx="5486400" cy="182880"/>
            </a:xfrm>
            <a:prstGeom prst="rect">
              <a:avLst/>
            </a:prstGeom>
            <a:solidFill>
              <a:srgbClr val="D9D9D9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909204-6C46-8F33-09C4-3F752708F9F6}"/>
                </a:ext>
              </a:extLst>
            </p:cNvPr>
            <p:cNvSpPr/>
            <p:nvPr/>
          </p:nvSpPr>
          <p:spPr>
            <a:xfrm>
              <a:off x="583659" y="6587799"/>
              <a:ext cx="548640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D415684-87D9-B6B3-BD24-B8778D3990F1}"/>
                </a:ext>
              </a:extLst>
            </p:cNvPr>
            <p:cNvSpPr/>
            <p:nvPr/>
          </p:nvSpPr>
          <p:spPr>
            <a:xfrm>
              <a:off x="583659" y="5930072"/>
              <a:ext cx="5486400" cy="594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1AFD6473-B8FD-7984-6725-1BC663D4D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-11834"/>
            <a:ext cx="11489532" cy="1433130"/>
          </a:xfrm>
        </p:spPr>
        <p:txBody>
          <a:bodyPr anchor="ctr">
            <a:normAutofit/>
          </a:bodyPr>
          <a:lstStyle/>
          <a:p>
            <a:pPr algn="l"/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5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Cálculo de la ruta navegable</a:t>
            </a:r>
            <a:b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s-E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5B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Servicios en nodos (esclusas)</a:t>
            </a:r>
            <a:b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>
                <a:solidFill>
                  <a:srgbClr val="002060"/>
                </a:solidFill>
                <a:latin typeface="Arial Black" panose="020B0A04020102020204" pitchFamily="34" charset="0"/>
              </a:rPr>
              <a:t>Bloque 6d </a:t>
            </a:r>
            <a:r>
              <a:rPr lang="pt-B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Zonas de amarre</a:t>
            </a: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65B6F-56ED-1C62-7223-17C8288D00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51" t="36819" r="10675" b="39420"/>
          <a:stretch>
            <a:fillRect/>
          </a:stretch>
        </p:blipFill>
        <p:spPr>
          <a:xfrm>
            <a:off x="457200" y="2111940"/>
            <a:ext cx="10971094" cy="2131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8F27C-3B98-C455-25EB-A9C508B5FA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839" b="17264"/>
          <a:stretch>
            <a:fillRect/>
          </a:stretch>
        </p:blipFill>
        <p:spPr>
          <a:xfrm>
            <a:off x="457200" y="4393038"/>
            <a:ext cx="10971094" cy="213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191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</TotalTime>
  <Words>801</Words>
  <Application>Microsoft Office PowerPoint</Application>
  <PresentationFormat>Widescreen</PresentationFormat>
  <Paragraphs>124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Montserrat</vt:lpstr>
      <vt:lpstr>Tema de Office</vt:lpstr>
      <vt:lpstr>GEMELO DIGITAL DE NAVEGACIÓN TRAMO RÍO PARANÁ SUPERIOr – AVANCES A ENERO 2026</vt:lpstr>
      <vt:lpstr>Descripción general del proyecto</vt:lpstr>
      <vt:lpstr>Programas y aplicaciones utilizadas a la fecha</vt:lpstr>
      <vt:lpstr>Bloques del modelo a la fecha</vt:lpstr>
      <vt:lpstr>Bloque 1 – Imports + lectura shapefile / CRS</vt:lpstr>
      <vt:lpstr>Bloque 1a — Incorporación de horario de navegación y fecha base Bloque 1b — Cargar CSVs (lecho y niveles) y funciones de nivel</vt:lpstr>
      <vt:lpstr>Bloque 2 — Proyección a metros (UTM) + plot rápido Bloque 3 — Conversión de geometría a grafo navegable Bloque 4 — Elección de origen y destino Bloque 4b — Asignar node_id y asociar lecho e hidrómetro Bloque 4c (opcional) — Snap de puntos al grafo</vt:lpstr>
      <vt:lpstr>Bloque 6 — Simulación de navegación Bloque 6b — Ejecutar simulación</vt:lpstr>
      <vt:lpstr>Bloque 5 — Cálculo de la ruta navegable Bloque 5B — Servicios en nodos (esclusas) Bloque 6d — Zonas de amarre</vt:lpstr>
      <vt:lpstr>Bloque 6c — Exportación de resultados</vt:lpstr>
      <vt:lpstr>Resultados (ejemplo)</vt:lpstr>
      <vt:lpstr>Próximos pasos</vt:lpstr>
      <vt:lpstr>Validación</vt:lpstr>
      <vt:lpstr>!Muchas gracias por su atención!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Pianc Argentina Presentación de PIANC</dc:title>
  <dc:creator>acer</dc:creator>
  <cp:lastModifiedBy>Jose Grau Figueredo</cp:lastModifiedBy>
  <cp:revision>107</cp:revision>
  <dcterms:created xsi:type="dcterms:W3CDTF">2020-01-27T18:38:07Z</dcterms:created>
  <dcterms:modified xsi:type="dcterms:W3CDTF">2026-01-27T14:12:21Z</dcterms:modified>
</cp:coreProperties>
</file>