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6" r:id="rId1"/>
  </p:sldMasterIdLst>
  <p:notesMasterIdLst>
    <p:notesMasterId r:id="rId41"/>
  </p:notesMasterIdLst>
  <p:handoutMasterIdLst>
    <p:handoutMasterId r:id="rId42"/>
  </p:handoutMasterIdLst>
  <p:sldIdLst>
    <p:sldId id="274" r:id="rId2"/>
    <p:sldId id="276" r:id="rId3"/>
    <p:sldId id="325" r:id="rId4"/>
    <p:sldId id="277" r:id="rId5"/>
    <p:sldId id="278" r:id="rId6"/>
    <p:sldId id="279" r:id="rId7"/>
    <p:sldId id="280" r:id="rId8"/>
    <p:sldId id="282" r:id="rId9"/>
    <p:sldId id="281" r:id="rId10"/>
    <p:sldId id="300" r:id="rId11"/>
    <p:sldId id="283" r:id="rId12"/>
    <p:sldId id="260" r:id="rId13"/>
    <p:sldId id="297" r:id="rId14"/>
    <p:sldId id="330" r:id="rId15"/>
    <p:sldId id="298" r:id="rId16"/>
    <p:sldId id="326" r:id="rId17"/>
    <p:sldId id="319" r:id="rId18"/>
    <p:sldId id="284" r:id="rId19"/>
    <p:sldId id="328" r:id="rId20"/>
    <p:sldId id="259" r:id="rId21"/>
    <p:sldId id="264" r:id="rId22"/>
    <p:sldId id="286" r:id="rId23"/>
    <p:sldId id="323" r:id="rId24"/>
    <p:sldId id="331" r:id="rId25"/>
    <p:sldId id="327" r:id="rId26"/>
    <p:sldId id="289" r:id="rId27"/>
    <p:sldId id="334" r:id="rId28"/>
    <p:sldId id="335" r:id="rId29"/>
    <p:sldId id="332" r:id="rId30"/>
    <p:sldId id="291" r:id="rId31"/>
    <p:sldId id="315" r:id="rId32"/>
    <p:sldId id="321" r:id="rId33"/>
    <p:sldId id="324" r:id="rId34"/>
    <p:sldId id="322" r:id="rId35"/>
    <p:sldId id="301" r:id="rId36"/>
    <p:sldId id="333" r:id="rId37"/>
    <p:sldId id="296" r:id="rId38"/>
    <p:sldId id="302" r:id="rId39"/>
    <p:sldId id="299" r:id="rId40"/>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napToObjects="1">
      <p:cViewPr varScale="1">
        <p:scale>
          <a:sx n="64" d="100"/>
          <a:sy n="64" d="100"/>
        </p:scale>
        <p:origin x="97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S" dirty="0"/>
              <a:t>"DE LA CRISIS HÍDRICA A LA GESTIÓN SOSTENIBLE"</a:t>
            </a:r>
            <a:endParaRPr lang="en-U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CBA7A8-4307-447A-90BB-0725B91EE984}" type="datetimeFigureOut">
              <a:rPr lang="en-US" smtClean="0"/>
              <a:t>11/18/2025</a:t>
            </a:fld>
            <a:endParaRPr lang="en-U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ING. LUIS MARCELO CARDINALLI</a:t>
            </a:r>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622B5D-2301-4F78-8570-4595CD6D0AD4}" type="slidenum">
              <a:rPr lang="en-US" smtClean="0"/>
              <a:t>‹Nº›</a:t>
            </a:fld>
            <a:endParaRPr lang="en-US" dirty="0"/>
          </a:p>
        </p:txBody>
      </p:sp>
    </p:spTree>
    <p:extLst>
      <p:ext uri="{BB962C8B-B14F-4D97-AF65-F5344CB8AC3E}">
        <p14:creationId xmlns:p14="http://schemas.microsoft.com/office/powerpoint/2010/main" val="217721847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S" dirty="0"/>
              <a:t>"DE LA CRISIS HÍDRICA A LA GESTIÓN SOSTENIBLE"</a:t>
            </a:r>
            <a:endParaRPr lang="es-A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B3A0E-D0BB-4EAA-AF1E-EEE93DC26241}" type="datetimeFigureOut">
              <a:rPr lang="es-AR" smtClean="0"/>
              <a:t>18/11/2025</a:t>
            </a:fld>
            <a:endParaRPr lang="es-A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AR" dirty="0"/>
              <a:t>ING. LUIS MARCELO CARDINALLI</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EBC42-6EE6-461B-9B90-06904EA0F754}" type="slidenum">
              <a:rPr lang="es-AR" smtClean="0"/>
              <a:t>‹Nº›</a:t>
            </a:fld>
            <a:endParaRPr lang="es-AR" dirty="0"/>
          </a:p>
        </p:txBody>
      </p:sp>
    </p:spTree>
    <p:extLst>
      <p:ext uri="{BB962C8B-B14F-4D97-AF65-F5344CB8AC3E}">
        <p14:creationId xmlns:p14="http://schemas.microsoft.com/office/powerpoint/2010/main" val="117040478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encabezado 3"/>
          <p:cNvSpPr>
            <a:spLocks noGrp="1"/>
          </p:cNvSpPr>
          <p:nvPr>
            <p:ph type="hdr" sz="quarter" idx="10"/>
          </p:nvPr>
        </p:nvSpPr>
        <p:spPr/>
        <p:txBody>
          <a:bodyPr/>
          <a:lstStyle/>
          <a:p>
            <a:r>
              <a:rPr lang="es-ES" dirty="0"/>
              <a:t>"DE LA CRISIS HÍDRICA A LA GESTIÓN SOSTENIBLE"</a:t>
            </a:r>
            <a:endParaRPr lang="es-AR" dirty="0"/>
          </a:p>
        </p:txBody>
      </p:sp>
      <p:sp>
        <p:nvSpPr>
          <p:cNvPr id="5" name="Marcador de pie de página 4"/>
          <p:cNvSpPr>
            <a:spLocks noGrp="1"/>
          </p:cNvSpPr>
          <p:nvPr>
            <p:ph type="ftr" sz="quarter" idx="11"/>
          </p:nvPr>
        </p:nvSpPr>
        <p:spPr/>
        <p:txBody>
          <a:bodyPr/>
          <a:lstStyle/>
          <a:p>
            <a:r>
              <a:rPr lang="es-AR" dirty="0"/>
              <a:t>ING. LUIS MARCELO CARDINALLI</a:t>
            </a:r>
          </a:p>
        </p:txBody>
      </p:sp>
      <p:sp>
        <p:nvSpPr>
          <p:cNvPr id="6" name="Marcador de número de diapositiva 5"/>
          <p:cNvSpPr>
            <a:spLocks noGrp="1"/>
          </p:cNvSpPr>
          <p:nvPr>
            <p:ph type="sldNum" sz="quarter" idx="12"/>
          </p:nvPr>
        </p:nvSpPr>
        <p:spPr/>
        <p:txBody>
          <a:bodyPr/>
          <a:lstStyle/>
          <a:p>
            <a:fld id="{A41EBC42-6EE6-461B-9B90-06904EA0F754}" type="slidenum">
              <a:rPr lang="es-AR" smtClean="0"/>
              <a:t>1</a:t>
            </a:fld>
            <a:endParaRPr lang="es-AR" dirty="0"/>
          </a:p>
        </p:txBody>
      </p:sp>
    </p:spTree>
    <p:extLst>
      <p:ext uri="{BB962C8B-B14F-4D97-AF65-F5344CB8AC3E}">
        <p14:creationId xmlns:p14="http://schemas.microsoft.com/office/powerpoint/2010/main" val="163318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9CCD3-3431-0651-3343-CE6CB2ADD1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C7E17BD-B306-86C3-F5D4-22411A8E39A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392256D-D5D7-43AD-4D2F-53689909FF1C}"/>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1C24ECC7-A457-B2E2-87DC-57142AD9C9FE}"/>
              </a:ext>
            </a:extLst>
          </p:cNvPr>
          <p:cNvSpPr>
            <a:spLocks noGrp="1"/>
          </p:cNvSpPr>
          <p:nvPr>
            <p:ph type="sldNum" sz="quarter" idx="5"/>
          </p:nvPr>
        </p:nvSpPr>
        <p:spPr/>
        <p:txBody>
          <a:bodyPr/>
          <a:lstStyle/>
          <a:p>
            <a:fld id="{A41EBC42-6EE6-461B-9B90-06904EA0F754}" type="slidenum">
              <a:rPr lang="es-AR" smtClean="0"/>
              <a:t>23</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407368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CB32-01D0-C2AF-DE6A-2EEFBD0F83F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DBC195C-C061-C5E4-1CA2-2C6C27DCE62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DCF41C-985B-F7C2-D4BD-53CA165154D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B7FB75A-A192-90E3-E815-0C4ADA4DDAAA}"/>
              </a:ext>
            </a:extLst>
          </p:cNvPr>
          <p:cNvSpPr>
            <a:spLocks noGrp="1"/>
          </p:cNvSpPr>
          <p:nvPr>
            <p:ph type="sldNum" sz="quarter" idx="5"/>
          </p:nvPr>
        </p:nvSpPr>
        <p:spPr/>
        <p:txBody>
          <a:bodyPr/>
          <a:lstStyle/>
          <a:p>
            <a:fld id="{A41EBC42-6EE6-461B-9B90-06904EA0F754}" type="slidenum">
              <a:rPr lang="es-AR" smtClean="0"/>
              <a:t>24</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345170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BB671-4099-D87B-FF2C-C183D920CA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C93C9EA-EEE5-52F7-41B2-21B93335CA5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6C8E4EF-1CAD-ABF6-0520-F5FD5A219603}"/>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4C7F8C78-D85F-D999-60DF-F58BF15810D6}"/>
              </a:ext>
            </a:extLst>
          </p:cNvPr>
          <p:cNvSpPr>
            <a:spLocks noGrp="1"/>
          </p:cNvSpPr>
          <p:nvPr>
            <p:ph type="sldNum" sz="quarter" idx="5"/>
          </p:nvPr>
        </p:nvSpPr>
        <p:spPr/>
        <p:txBody>
          <a:bodyPr/>
          <a:lstStyle/>
          <a:p>
            <a:fld id="{A41EBC42-6EE6-461B-9B90-06904EA0F754}" type="slidenum">
              <a:rPr lang="es-AR" smtClean="0"/>
              <a:t>25</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456668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EB432-8518-599C-2AB0-68026E61F5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73523A-F8D0-FC0B-B954-CE96066363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4BFE0C-BA90-46D9-90FC-B0BAA7738952}"/>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64074724-41F2-B1BC-A239-1B5E26A67509}"/>
              </a:ext>
            </a:extLst>
          </p:cNvPr>
          <p:cNvSpPr>
            <a:spLocks noGrp="1"/>
          </p:cNvSpPr>
          <p:nvPr>
            <p:ph type="sldNum" sz="quarter" idx="5"/>
          </p:nvPr>
        </p:nvSpPr>
        <p:spPr/>
        <p:txBody>
          <a:bodyPr/>
          <a:lstStyle/>
          <a:p>
            <a:fld id="{A41EBC42-6EE6-461B-9B90-06904EA0F754}" type="slidenum">
              <a:rPr lang="es-AR" smtClean="0"/>
              <a:t>26</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216441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5788-F008-F51A-ED72-3DA8BA85B9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B6A78DD-5D78-8327-C91A-6613233C402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CADA50B-E1FD-BDB8-0893-2DC5772FD9D4}"/>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44C8BD69-8E5B-7395-C895-A0CF8419ED90}"/>
              </a:ext>
            </a:extLst>
          </p:cNvPr>
          <p:cNvSpPr>
            <a:spLocks noGrp="1"/>
          </p:cNvSpPr>
          <p:nvPr>
            <p:ph type="sldNum" sz="quarter" idx="5"/>
          </p:nvPr>
        </p:nvSpPr>
        <p:spPr/>
        <p:txBody>
          <a:bodyPr/>
          <a:lstStyle/>
          <a:p>
            <a:fld id="{A41EBC42-6EE6-461B-9B90-06904EA0F754}" type="slidenum">
              <a:rPr lang="es-AR" smtClean="0"/>
              <a:t>27</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25309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AFB2D-98AA-1DBE-D3CA-B707B93E1A2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4283F8-7DB2-0436-BF34-15AF1A18B0A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B1E8314-83A5-4F6D-E800-4C33440EBF03}"/>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91ABEBE5-B02E-514B-3FB4-64DBFFCB2385}"/>
              </a:ext>
            </a:extLst>
          </p:cNvPr>
          <p:cNvSpPr>
            <a:spLocks noGrp="1"/>
          </p:cNvSpPr>
          <p:nvPr>
            <p:ph type="sldNum" sz="quarter" idx="5"/>
          </p:nvPr>
        </p:nvSpPr>
        <p:spPr/>
        <p:txBody>
          <a:bodyPr/>
          <a:lstStyle/>
          <a:p>
            <a:fld id="{A41EBC42-6EE6-461B-9B90-06904EA0F754}" type="slidenum">
              <a:rPr lang="es-AR" smtClean="0"/>
              <a:t>28</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2705745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E5D8B-D6BD-209C-750C-D7A4413786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2BEC62-A0F4-7E4B-0FFB-665B110B93E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01C73BD-4D75-3C54-9A10-CF83D0E71206}"/>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B1ECDF9B-8731-2F52-8CB1-16B3733F02AD}"/>
              </a:ext>
            </a:extLst>
          </p:cNvPr>
          <p:cNvSpPr>
            <a:spLocks noGrp="1"/>
          </p:cNvSpPr>
          <p:nvPr>
            <p:ph type="sldNum" sz="quarter" idx="5"/>
          </p:nvPr>
        </p:nvSpPr>
        <p:spPr/>
        <p:txBody>
          <a:bodyPr/>
          <a:lstStyle/>
          <a:p>
            <a:fld id="{A41EBC42-6EE6-461B-9B90-06904EA0F754}" type="slidenum">
              <a:rPr lang="es-AR" smtClean="0"/>
              <a:t>29</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124040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DBA97-9D2E-DE22-08A0-44DEE73F61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829B857-EE2B-2F05-B88B-3B79D6EE339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59C8F0-0E47-AFF3-4345-F8B6348ABDC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8AFA05A-D1B4-6F4C-4383-948DC1EFDA6F}"/>
              </a:ext>
            </a:extLst>
          </p:cNvPr>
          <p:cNvSpPr>
            <a:spLocks noGrp="1"/>
          </p:cNvSpPr>
          <p:nvPr>
            <p:ph type="sldNum" sz="quarter" idx="5"/>
          </p:nvPr>
        </p:nvSpPr>
        <p:spPr/>
        <p:txBody>
          <a:bodyPr/>
          <a:lstStyle/>
          <a:p>
            <a:fld id="{A41EBC42-6EE6-461B-9B90-06904EA0F754}" type="slidenum">
              <a:rPr lang="es-AR" smtClean="0"/>
              <a:t>34</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4260510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01419-CCFB-7E4E-CAC5-EA3B1B42634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11F13B9-5F8B-0702-FADA-73E7F54E081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99D652D-EAA5-C130-FC5E-DBF7425E114C}"/>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D1FA624F-792F-B072-F2F6-0459CF80F612}"/>
              </a:ext>
            </a:extLst>
          </p:cNvPr>
          <p:cNvSpPr>
            <a:spLocks noGrp="1"/>
          </p:cNvSpPr>
          <p:nvPr>
            <p:ph type="sldNum" sz="quarter" idx="5"/>
          </p:nvPr>
        </p:nvSpPr>
        <p:spPr/>
        <p:txBody>
          <a:bodyPr/>
          <a:lstStyle/>
          <a:p>
            <a:fld id="{A41EBC42-6EE6-461B-9B90-06904EA0F754}" type="slidenum">
              <a:rPr lang="es-AR" smtClean="0"/>
              <a:t>35</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3317283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420AC-5BEF-F8D7-D8DB-E67E07A7AD9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1971110-26A4-C0B0-0CD3-5A860217376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8942955-293D-B3B8-47EB-7651E8645358}"/>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AB3E0FF5-6F73-C144-285F-384F60975AC8}"/>
              </a:ext>
            </a:extLst>
          </p:cNvPr>
          <p:cNvSpPr>
            <a:spLocks noGrp="1"/>
          </p:cNvSpPr>
          <p:nvPr>
            <p:ph type="sldNum" sz="quarter" idx="5"/>
          </p:nvPr>
        </p:nvSpPr>
        <p:spPr/>
        <p:txBody>
          <a:bodyPr/>
          <a:lstStyle/>
          <a:p>
            <a:fld id="{A41EBC42-6EE6-461B-9B90-06904EA0F754}" type="slidenum">
              <a:rPr lang="es-AR" smtClean="0"/>
              <a:t>36</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320250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41EBC42-6EE6-461B-9B90-06904EA0F754}" type="slidenum">
              <a:rPr lang="es-AR" smtClean="0"/>
              <a:t>8</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513494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41EBC42-6EE6-461B-9B90-06904EA0F754}" type="slidenum">
              <a:rPr lang="es-AR" smtClean="0"/>
              <a:t>38</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2155817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41EBC42-6EE6-461B-9B90-06904EA0F754}" type="slidenum">
              <a:rPr lang="es-AR" smtClean="0"/>
              <a:t>39</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323527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A5335-CD98-399A-4009-9F7CED42181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6B44ECA-609C-0F2F-B544-B55B15FB4B0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4B21FFD-7484-4817-8824-D96D4B336F28}"/>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9147A5A4-75EE-A4A8-D3BD-5B5B72EF3C55}"/>
              </a:ext>
            </a:extLst>
          </p:cNvPr>
          <p:cNvSpPr>
            <a:spLocks noGrp="1"/>
          </p:cNvSpPr>
          <p:nvPr>
            <p:ph type="sldNum" sz="quarter" idx="5"/>
          </p:nvPr>
        </p:nvSpPr>
        <p:spPr/>
        <p:txBody>
          <a:bodyPr/>
          <a:lstStyle/>
          <a:p>
            <a:fld id="{A41EBC42-6EE6-461B-9B90-06904EA0F754}" type="slidenum">
              <a:rPr lang="es-AR" smtClean="0"/>
              <a:t>10</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315011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41EBC42-6EE6-461B-9B90-06904EA0F754}" type="slidenum">
              <a:rPr lang="es-AR" smtClean="0"/>
              <a:t>13</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189392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2F46-699C-75E3-6AFD-2358CB9C91C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1AF5220-764F-0329-F467-7E1041DB20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BA5DB52-32B6-4819-846B-920D2A2932FC}"/>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09E26561-E1F5-B3EF-C7BD-7E736E185F12}"/>
              </a:ext>
            </a:extLst>
          </p:cNvPr>
          <p:cNvSpPr>
            <a:spLocks noGrp="1"/>
          </p:cNvSpPr>
          <p:nvPr>
            <p:ph type="sldNum" sz="quarter" idx="5"/>
          </p:nvPr>
        </p:nvSpPr>
        <p:spPr/>
        <p:txBody>
          <a:bodyPr/>
          <a:lstStyle/>
          <a:p>
            <a:fld id="{A41EBC42-6EE6-461B-9B90-06904EA0F754}" type="slidenum">
              <a:rPr lang="es-AR" smtClean="0"/>
              <a:t>14</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2857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41EBC42-6EE6-461B-9B90-06904EA0F754}" type="slidenum">
              <a:rPr lang="es-AR" smtClean="0"/>
              <a:t>15</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67371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31EDB-9798-3857-2CA4-9DA295B8F9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943CF6-8577-AA38-F5DF-66B03B76D2E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647510-3F6A-0713-9E90-E4F5A9C0D197}"/>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3A22E6AD-7F5C-4651-B06C-AA92E37906B1}"/>
              </a:ext>
            </a:extLst>
          </p:cNvPr>
          <p:cNvSpPr>
            <a:spLocks noGrp="1"/>
          </p:cNvSpPr>
          <p:nvPr>
            <p:ph type="sldNum" sz="quarter" idx="5"/>
          </p:nvPr>
        </p:nvSpPr>
        <p:spPr/>
        <p:txBody>
          <a:bodyPr/>
          <a:lstStyle/>
          <a:p>
            <a:fld id="{A41EBC42-6EE6-461B-9B90-06904EA0F754}" type="slidenum">
              <a:rPr lang="es-AR" smtClean="0"/>
              <a:t>16</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290796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41EBC42-6EE6-461B-9B90-06904EA0F754}" type="slidenum">
              <a:rPr lang="es-AR" smtClean="0"/>
              <a:t>21</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163819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C7F45-EF74-0508-7938-4BD9026223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89A07C0-360D-00B6-884E-215B053B056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62B20B-7887-2416-32D5-2119E6728FD4}"/>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1B22A174-7669-9092-5485-A20BED3A5CB1}"/>
              </a:ext>
            </a:extLst>
          </p:cNvPr>
          <p:cNvSpPr>
            <a:spLocks noGrp="1"/>
          </p:cNvSpPr>
          <p:nvPr>
            <p:ph type="sldNum" sz="quarter" idx="5"/>
          </p:nvPr>
        </p:nvSpPr>
        <p:spPr/>
        <p:txBody>
          <a:bodyPr/>
          <a:lstStyle/>
          <a:p>
            <a:fld id="{A41EBC42-6EE6-461B-9B90-06904EA0F754}" type="slidenum">
              <a:rPr lang="es-AR" smtClean="0"/>
              <a:t>22</a:t>
            </a:fld>
            <a:endParaRPr lang="es-AR" dirty="0"/>
          </a:p>
        </p:txBody>
      </p:sp>
      <p:sp>
        <p:nvSpPr>
          <p:cNvPr id="5" name="Marcador de pie de página 4"/>
          <p:cNvSpPr>
            <a:spLocks noGrp="1"/>
          </p:cNvSpPr>
          <p:nvPr>
            <p:ph type="ftr" sz="quarter" idx="10"/>
          </p:nvPr>
        </p:nvSpPr>
        <p:spPr/>
        <p:txBody>
          <a:bodyPr/>
          <a:lstStyle/>
          <a:p>
            <a:r>
              <a:rPr lang="es-AR" dirty="0"/>
              <a:t>ING. LUIS MARCELO CARDINALLI</a:t>
            </a:r>
          </a:p>
        </p:txBody>
      </p:sp>
      <p:sp>
        <p:nvSpPr>
          <p:cNvPr id="6" name="Marcador de encabezado 5"/>
          <p:cNvSpPr>
            <a:spLocks noGrp="1"/>
          </p:cNvSpPr>
          <p:nvPr>
            <p:ph type="hdr" sz="quarter" idx="11"/>
          </p:nvPr>
        </p:nvSpPr>
        <p:spPr/>
        <p:txBody>
          <a:bodyPr/>
          <a:lstStyle/>
          <a:p>
            <a:r>
              <a:rPr lang="es-ES" dirty="0"/>
              <a:t>"DE LA CRISIS HÍDRICA A LA GESTIÓN SOSTENIBLE"</a:t>
            </a:r>
            <a:endParaRPr lang="es-AR" dirty="0"/>
          </a:p>
        </p:txBody>
      </p:sp>
    </p:spTree>
    <p:extLst>
      <p:ext uri="{BB962C8B-B14F-4D97-AF65-F5344CB8AC3E}">
        <p14:creationId xmlns:p14="http://schemas.microsoft.com/office/powerpoint/2010/main" val="388679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D519E3D-46A1-4213-B99B-0722EAE11B8E}" type="datetime1">
              <a:rPr lang="en-US" smtClean="0"/>
              <a:t>11/18/2025</a:t>
            </a:fld>
            <a:endParaRPr lang="en-US" dirty="0"/>
          </a:p>
        </p:txBody>
      </p:sp>
      <p:sp>
        <p:nvSpPr>
          <p:cNvPr id="5" name="Footer Placeholder 4"/>
          <p:cNvSpPr>
            <a:spLocks noGrp="1"/>
          </p:cNvSpPr>
          <p:nvPr>
            <p:ph type="ftr" sz="quarter" idx="11"/>
          </p:nvPr>
        </p:nvSpPr>
        <p:spPr/>
        <p:txBody>
          <a:bodyPr/>
          <a:lstStyle/>
          <a:p>
            <a:r>
              <a:rPr lang="en-US" dirty="0"/>
              <a:t>ING. LUIS MARCELO CARDINALI</a:t>
            </a:r>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7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720C0B-0829-4ABB-B5BC-A8E43D708F5D}" type="datetime1">
              <a:rPr lang="en-US" smtClean="0"/>
              <a:t>11/18/2025</a:t>
            </a:fld>
            <a:endParaRPr lang="en-US" dirty="0"/>
          </a:p>
        </p:txBody>
      </p:sp>
      <p:sp>
        <p:nvSpPr>
          <p:cNvPr id="5" name="Footer Placeholder 4"/>
          <p:cNvSpPr>
            <a:spLocks noGrp="1"/>
          </p:cNvSpPr>
          <p:nvPr>
            <p:ph type="ftr" sz="quarter" idx="11"/>
          </p:nvPr>
        </p:nvSpPr>
        <p:spPr/>
        <p:txBody>
          <a:bodyPr/>
          <a:lstStyle/>
          <a:p>
            <a:r>
              <a:rPr lang="en-US" dirty="0"/>
              <a:t>ING. LUIS MARCELO CARDINALI</a:t>
            </a:r>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1339712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D2F103-223F-445E-B7C4-E820B7860760}" type="datetime1">
              <a:rPr lang="en-US" smtClean="0"/>
              <a:t>11/18/2025</a:t>
            </a:fld>
            <a:endParaRPr lang="en-US" dirty="0"/>
          </a:p>
        </p:txBody>
      </p:sp>
      <p:sp>
        <p:nvSpPr>
          <p:cNvPr id="5" name="Footer Placeholder 4"/>
          <p:cNvSpPr>
            <a:spLocks noGrp="1"/>
          </p:cNvSpPr>
          <p:nvPr>
            <p:ph type="ftr" sz="quarter" idx="11"/>
          </p:nvPr>
        </p:nvSpPr>
        <p:spPr/>
        <p:txBody>
          <a:bodyPr/>
          <a:lstStyle/>
          <a:p>
            <a:r>
              <a:rPr lang="en-US" dirty="0"/>
              <a:t>ING. LUIS MARCELO CARDINALI</a:t>
            </a:r>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69243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DED91F-B4D0-4B7F-AEA6-4D751307B107}" type="datetime1">
              <a:rPr lang="en-US" smtClean="0"/>
              <a:t>11/18/2025</a:t>
            </a:fld>
            <a:endParaRPr lang="en-US" dirty="0"/>
          </a:p>
        </p:txBody>
      </p:sp>
      <p:sp>
        <p:nvSpPr>
          <p:cNvPr id="5" name="Footer Placeholder 4"/>
          <p:cNvSpPr>
            <a:spLocks noGrp="1"/>
          </p:cNvSpPr>
          <p:nvPr>
            <p:ph type="ftr" sz="quarter" idx="11"/>
          </p:nvPr>
        </p:nvSpPr>
        <p:spPr/>
        <p:txBody>
          <a:bodyPr/>
          <a:lstStyle/>
          <a:p>
            <a:r>
              <a:rPr lang="en-US" dirty="0"/>
              <a:t>ING. LUIS MARCELO CARDINALI</a:t>
            </a:r>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3372345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60984D23-9BBA-4518-9BA2-E279E7193606}" type="datetime1">
              <a:rPr lang="en-US" smtClean="0"/>
              <a:t>11/18/2025</a:t>
            </a:fld>
            <a:endParaRPr lang="en-US" dirty="0"/>
          </a:p>
        </p:txBody>
      </p:sp>
      <p:sp>
        <p:nvSpPr>
          <p:cNvPr id="5" name="Footer Placeholder 4"/>
          <p:cNvSpPr>
            <a:spLocks noGrp="1"/>
          </p:cNvSpPr>
          <p:nvPr>
            <p:ph type="ftr" sz="quarter" idx="11"/>
          </p:nvPr>
        </p:nvSpPr>
        <p:spPr/>
        <p:txBody>
          <a:bodyPr/>
          <a:lstStyle/>
          <a:p>
            <a:r>
              <a:rPr lang="en-US" dirty="0"/>
              <a:t>ING. LUIS MARCELO CARDINALI</a:t>
            </a:r>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82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6992" y="1845735"/>
            <a:ext cx="4936474" cy="402335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3A706BB-33A2-4599-91B1-BB3655AFF7BD}" type="datetime1">
              <a:rPr lang="en-US" smtClean="0"/>
              <a:t>11/18/2025</a:t>
            </a:fld>
            <a:endParaRPr lang="en-US" dirty="0"/>
          </a:p>
        </p:txBody>
      </p:sp>
      <p:sp>
        <p:nvSpPr>
          <p:cNvPr id="6" name="Footer Placeholder 5"/>
          <p:cNvSpPr>
            <a:spLocks noGrp="1"/>
          </p:cNvSpPr>
          <p:nvPr>
            <p:ph type="ftr" sz="quarter" idx="11"/>
          </p:nvPr>
        </p:nvSpPr>
        <p:spPr/>
        <p:txBody>
          <a:bodyPr/>
          <a:lstStyle/>
          <a:p>
            <a:r>
              <a:rPr lang="en-US" dirty="0"/>
              <a:t>ING. LUIS MARCELO CARDINALI</a:t>
            </a:r>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26857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lumMod val="9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6994" y="2582334"/>
            <a:ext cx="4936474"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lumMod val="9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6301" y="2582334"/>
            <a:ext cx="4936474"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DDB56C8-58EB-4506-B12C-D4B480DCACE2}" type="datetime1">
              <a:rPr lang="en-US" smtClean="0"/>
              <a:t>11/18/2025</a:t>
            </a:fld>
            <a:endParaRPr lang="en-US" dirty="0"/>
          </a:p>
        </p:txBody>
      </p:sp>
      <p:sp>
        <p:nvSpPr>
          <p:cNvPr id="8" name="Footer Placeholder 7"/>
          <p:cNvSpPr>
            <a:spLocks noGrp="1"/>
          </p:cNvSpPr>
          <p:nvPr>
            <p:ph type="ftr" sz="quarter" idx="11"/>
          </p:nvPr>
        </p:nvSpPr>
        <p:spPr/>
        <p:txBody>
          <a:bodyPr/>
          <a:lstStyle/>
          <a:p>
            <a:r>
              <a:rPr lang="en-US" dirty="0"/>
              <a:t>ING. LUIS MARCELO CARDINALI</a:t>
            </a:r>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1949959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83CF5C4-757B-4C01-87FB-B26E98423706}" type="datetime1">
              <a:rPr lang="en-US" smtClean="0"/>
              <a:t>11/18/2025</a:t>
            </a:fld>
            <a:endParaRPr lang="en-US" dirty="0"/>
          </a:p>
        </p:txBody>
      </p:sp>
      <p:sp>
        <p:nvSpPr>
          <p:cNvPr id="4" name="Footer Placeholder 3"/>
          <p:cNvSpPr>
            <a:spLocks noGrp="1"/>
          </p:cNvSpPr>
          <p:nvPr>
            <p:ph type="ftr" sz="quarter" idx="11"/>
          </p:nvPr>
        </p:nvSpPr>
        <p:spPr/>
        <p:txBody>
          <a:bodyPr/>
          <a:lstStyle/>
          <a:p>
            <a:r>
              <a:rPr lang="en-US" dirty="0"/>
              <a:t>ING. LUIS MARCELO CARDINALI</a:t>
            </a:r>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59508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7" name="Date Placeholder 6"/>
          <p:cNvSpPr>
            <a:spLocks noGrp="1"/>
          </p:cNvSpPr>
          <p:nvPr>
            <p:ph type="dt" sz="half" idx="10"/>
          </p:nvPr>
        </p:nvSpPr>
        <p:spPr/>
        <p:txBody>
          <a:bodyPr/>
          <a:lstStyle/>
          <a:p>
            <a:fld id="{E0E22C24-CA6B-4D30-8D75-79F54C5D78F6}" type="datetime1">
              <a:rPr lang="en-US" smtClean="0"/>
              <a:t>11/18/2025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ING. LUIS MARCELO CARDINALI</a:t>
            </a:r>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509666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 y="0"/>
            <a:ext cx="404973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6985A41A-DDFE-44FB-8048-1563131D5BF5}" type="datetime1">
              <a:rPr lang="en-US" smtClean="0"/>
              <a:t>11/18/2025</a:t>
            </a:fld>
            <a:endParaRPr lang="en-US" dirty="0"/>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r>
              <a:rPr lang="en-US" dirty="0"/>
              <a:t>ING. LUIS MARCELO CARDINALI</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12350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tIns="0" bIns="0" anchor="b">
            <a:noAutofit/>
          </a:bodyPr>
          <a:lstStyle>
            <a:lvl1pPr>
              <a:defRPr sz="3599" b="0">
                <a:solidFill>
                  <a:schemeClr val="tx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88810" cy="4915076"/>
          </a:xfrm>
          <a:solidFill>
            <a:schemeClr val="bg1">
              <a:lumMod val="50000"/>
              <a:lumOff val="5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lvl1pPr>
              <a:defRPr>
                <a:solidFill>
                  <a:schemeClr val="tx2"/>
                </a:solidFill>
              </a:defRPr>
            </a:lvl1pPr>
          </a:lstStyle>
          <a:p>
            <a:fld id="{3D4FAE0F-23DF-4760-8200-4C0158E986F2}" type="datetime1">
              <a:rPr lang="en-US" smtClean="0"/>
              <a:t>11/18/2025</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dirty="0"/>
              <a:t>ING. LUIS MARCELO CARDINALI</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1FF6DA9-008F-8B48-92A6-B652298478BF}" type="slidenum">
              <a:rPr lang="en-US" smtClean="0"/>
              <a:t>‹Nº›</a:t>
            </a:fld>
            <a:endParaRPr lang="en-US" dirty="0"/>
          </a:p>
        </p:txBody>
      </p:sp>
    </p:spTree>
    <p:extLst>
      <p:ext uri="{BB962C8B-B14F-4D97-AF65-F5344CB8AC3E}">
        <p14:creationId xmlns:p14="http://schemas.microsoft.com/office/powerpoint/2010/main" val="406375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9" name="Rectangle 8"/>
          <p:cNvSpPr/>
          <p:nvPr/>
        </p:nvSpPr>
        <p:spPr>
          <a:xfrm>
            <a:off x="1" y="6334316"/>
            <a:ext cx="1218882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5CB82CE4-3A99-427C-AD38-A100A4CA384B}" type="datetime1">
              <a:rPr lang="en-US" smtClean="0"/>
              <a:t>11/18/2025</a:t>
            </a:fld>
            <a:endParaRPr lang="en-US" dirty="0"/>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ING. LUIS MARCELO CARDINALI</a:t>
            </a:r>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C1FF6DA9-008F-8B48-92A6-B652298478BF}" type="slidenum">
              <a:rPr lang="en-US" smtClean="0"/>
              <a:t>‹Nº›</a:t>
            </a:fld>
            <a:endParaRPr lang="en-US" dirty="0"/>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071280"/>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sldNum="0" hd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3"/>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pxhere.com/tr/photo/1091806"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pexels.com/es-es/foto/vista-panoramica-del-oceano-durante-el-dia-2587032/" TargetMode="External"/><Relationship Id="rId5" Type="http://schemas.openxmlformats.org/officeDocument/2006/relationships/image" Target="../media/image21.jpg"/><Relationship Id="rId10" Type="http://schemas.openxmlformats.org/officeDocument/2006/relationships/hyperlink" Target="https://gaiamisiones.blogspot.com/2009/08/los-grandes-rios-del-mundo-pierden-agua.html" TargetMode="External"/><Relationship Id="rId4" Type="http://schemas.openxmlformats.org/officeDocument/2006/relationships/hyperlink" Target="https://sangregorio5aguilardecampoo.blogspot.com/2013/01/solar-system-unit-7-science-y6.html" TargetMode="External"/><Relationship Id="rId9"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rmets.onlinelibrary.wiley.com/authored-by/Compagnucci/Rosa+Hilda" TargetMode="External"/><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rmets.onlinelibrary.wiley.com/authored-by/Silvestri/Gabriel" TargetMode="External"/><Relationship Id="rId5" Type="http://schemas.openxmlformats.org/officeDocument/2006/relationships/hyperlink" Target="https://rmets.onlinelibrary.wiley.com/authored-by/Velasco+Herrera/Victor" TargetMode="External"/><Relationship Id="rId4" Type="http://schemas.openxmlformats.org/officeDocument/2006/relationships/hyperlink" Target="https://rmets.onlinelibrary.wiley.com/authored-by/Berman/Ana+Laura"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E82D701-4F4E-0C06-304C-CE9F894BFF4E}"/>
              </a:ext>
            </a:extLst>
          </p:cNvPr>
          <p:cNvSpPr txBox="1"/>
          <p:nvPr/>
        </p:nvSpPr>
        <p:spPr>
          <a:xfrm>
            <a:off x="0" y="5452"/>
            <a:ext cx="12717412" cy="6524863"/>
          </a:xfrm>
          <a:prstGeom prst="rect">
            <a:avLst/>
          </a:prstGeom>
          <a:noFill/>
        </p:spPr>
        <p:txBody>
          <a:bodyPr wrap="square" rtlCol="0">
            <a:spAutoFit/>
          </a:bodyPr>
          <a:lstStyle/>
          <a:p>
            <a:pPr algn="ctr"/>
            <a:endParaRPr lang="es-AR" sz="2400" b="1" u="sng" dirty="0"/>
          </a:p>
          <a:p>
            <a:pPr algn="ctr"/>
            <a:r>
              <a:rPr lang="es-AR" sz="3200" b="1" u="sng" dirty="0"/>
              <a:t>ENSAYO ABIERTO</a:t>
            </a:r>
          </a:p>
          <a:p>
            <a:endParaRPr lang="es-AR" dirty="0"/>
          </a:p>
          <a:p>
            <a:pPr algn="ctr"/>
            <a:r>
              <a:rPr lang="es-AR" sz="2400" b="1" i="1" dirty="0"/>
              <a:t>“Señal, no ruido. La tendencia que decide”</a:t>
            </a:r>
          </a:p>
          <a:p>
            <a:pPr algn="ctr"/>
            <a:endParaRPr lang="es-AR" sz="2000" b="1" i="1" dirty="0"/>
          </a:p>
          <a:p>
            <a:pPr algn="ctr"/>
            <a:r>
              <a:rPr lang="es-AR" sz="2200" b="1" i="1" dirty="0">
                <a:solidFill>
                  <a:srgbClr val="FFC000"/>
                </a:solidFill>
              </a:rPr>
              <a:t>Una mirada hacia las estrategias de inversión y gestión con tendencias hidrológicas de largo plazo</a:t>
            </a:r>
          </a:p>
          <a:p>
            <a:endParaRPr lang="es-AR" sz="1600" b="1" i="1"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sz="1400" dirty="0"/>
          </a:p>
          <a:p>
            <a:endParaRPr lang="es-AR" sz="1400" dirty="0"/>
          </a:p>
          <a:p>
            <a:r>
              <a:rPr lang="es-AR" sz="1400" dirty="0"/>
              <a:t>	</a:t>
            </a:r>
            <a:r>
              <a:rPr lang="es-AR" dirty="0"/>
              <a:t>Luis Marcelo Cardinali</a:t>
            </a:r>
          </a:p>
          <a:p>
            <a:r>
              <a:rPr lang="es-AR" dirty="0"/>
              <a:t>	Ing. Civil ; Mg. Adm Neg.																   	noviembre 2025</a:t>
            </a:r>
          </a:p>
          <a:p>
            <a:pPr algn="r"/>
            <a:endParaRPr lang="es-AR" dirty="0"/>
          </a:p>
        </p:txBody>
      </p:sp>
      <p:pic>
        <p:nvPicPr>
          <p:cNvPr id="3" name="Imagen 2">
            <a:extLst>
              <a:ext uri="{FF2B5EF4-FFF2-40B4-BE49-F238E27FC236}">
                <a16:creationId xmlns:a16="http://schemas.microsoft.com/office/drawing/2014/main" id="{49FCCA85-C0EE-B74C-B277-F9E0310833F4}"/>
              </a:ext>
            </a:extLst>
          </p:cNvPr>
          <p:cNvPicPr>
            <a:picLocks noChangeAspect="1"/>
          </p:cNvPicPr>
          <p:nvPr/>
        </p:nvPicPr>
        <p:blipFill>
          <a:blip r:embed="rId3"/>
          <a:stretch>
            <a:fillRect/>
          </a:stretch>
        </p:blipFill>
        <p:spPr>
          <a:xfrm>
            <a:off x="1549770" y="3146694"/>
            <a:ext cx="2827638" cy="1814545"/>
          </a:xfrm>
          <a:prstGeom prst="rect">
            <a:avLst/>
          </a:prstGeom>
        </p:spPr>
      </p:pic>
      <p:pic>
        <p:nvPicPr>
          <p:cNvPr id="5" name="Imagen 4" descr="Imagen que contiene pastel, pieza, verde, chocolate&#10;&#10;El contenido generado por IA puede ser incorrecto.">
            <a:extLst>
              <a:ext uri="{FF2B5EF4-FFF2-40B4-BE49-F238E27FC236}">
                <a16:creationId xmlns:a16="http://schemas.microsoft.com/office/drawing/2014/main" id="{6E576FE0-65DA-66E5-1A20-1011D98AA8FD}"/>
              </a:ext>
            </a:extLst>
          </p:cNvPr>
          <p:cNvPicPr>
            <a:picLocks noChangeAspect="1"/>
          </p:cNvPicPr>
          <p:nvPr/>
        </p:nvPicPr>
        <p:blipFill>
          <a:blip r:embed="rId4"/>
          <a:stretch>
            <a:fillRect/>
          </a:stretch>
        </p:blipFill>
        <p:spPr>
          <a:xfrm>
            <a:off x="7607621" y="4242818"/>
            <a:ext cx="3068396" cy="1436842"/>
          </a:xfrm>
          <a:prstGeom prst="rect">
            <a:avLst/>
          </a:prstGeom>
        </p:spPr>
      </p:pic>
      <p:pic>
        <p:nvPicPr>
          <p:cNvPr id="10" name="Imagen 9" descr="Isla en medio del agua&#10;&#10;El contenido generado por IA puede ser incorrecto.">
            <a:extLst>
              <a:ext uri="{FF2B5EF4-FFF2-40B4-BE49-F238E27FC236}">
                <a16:creationId xmlns:a16="http://schemas.microsoft.com/office/drawing/2014/main" id="{794B85C9-67B1-5A55-4D7D-8B43A431FA28}"/>
              </a:ext>
            </a:extLst>
          </p:cNvPr>
          <p:cNvPicPr>
            <a:picLocks noChangeAspect="1"/>
          </p:cNvPicPr>
          <p:nvPr/>
        </p:nvPicPr>
        <p:blipFill>
          <a:blip r:embed="rId5"/>
          <a:stretch>
            <a:fillRect/>
          </a:stretch>
        </p:blipFill>
        <p:spPr>
          <a:xfrm>
            <a:off x="7607621" y="2517306"/>
            <a:ext cx="3068396" cy="1418281"/>
          </a:xfrm>
          <a:prstGeom prst="rect">
            <a:avLst/>
          </a:prstGeom>
        </p:spPr>
      </p:pic>
      <p:pic>
        <p:nvPicPr>
          <p:cNvPr id="7" name="Imagen 6">
            <a:extLst>
              <a:ext uri="{FF2B5EF4-FFF2-40B4-BE49-F238E27FC236}">
                <a16:creationId xmlns:a16="http://schemas.microsoft.com/office/drawing/2014/main" id="{CEA5E61A-71B5-6135-AB21-DD1F3C24E452}"/>
              </a:ext>
            </a:extLst>
          </p:cNvPr>
          <p:cNvPicPr>
            <a:picLocks noChangeAspect="1"/>
          </p:cNvPicPr>
          <p:nvPr/>
        </p:nvPicPr>
        <p:blipFill>
          <a:blip r:embed="rId6"/>
          <a:stretch>
            <a:fillRect/>
          </a:stretch>
        </p:blipFill>
        <p:spPr>
          <a:xfrm>
            <a:off x="4654499" y="2405245"/>
            <a:ext cx="2676031" cy="1577787"/>
          </a:xfrm>
          <a:prstGeom prst="rect">
            <a:avLst/>
          </a:prstGeom>
        </p:spPr>
      </p:pic>
      <p:pic>
        <p:nvPicPr>
          <p:cNvPr id="9" name="Imagen 8">
            <a:extLst>
              <a:ext uri="{FF2B5EF4-FFF2-40B4-BE49-F238E27FC236}">
                <a16:creationId xmlns:a16="http://schemas.microsoft.com/office/drawing/2014/main" id="{6EC473D0-59B4-6F83-7BDC-F2F426D6AE1E}"/>
              </a:ext>
            </a:extLst>
          </p:cNvPr>
          <p:cNvPicPr>
            <a:picLocks noChangeAspect="1"/>
          </p:cNvPicPr>
          <p:nvPr/>
        </p:nvPicPr>
        <p:blipFill>
          <a:blip r:embed="rId7"/>
          <a:stretch>
            <a:fillRect/>
          </a:stretch>
        </p:blipFill>
        <p:spPr>
          <a:xfrm>
            <a:off x="4654499" y="4223404"/>
            <a:ext cx="2676031" cy="1667557"/>
          </a:xfrm>
          <a:prstGeom prst="rect">
            <a:avLst/>
          </a:prstGeom>
        </p:spPr>
      </p:pic>
    </p:spTree>
    <p:extLst>
      <p:ext uri="{BB962C8B-B14F-4D97-AF65-F5344CB8AC3E}">
        <p14:creationId xmlns:p14="http://schemas.microsoft.com/office/powerpoint/2010/main" val="314104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E91CB-73C5-4D97-9BA2-1B6E44866ED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88BEC07-1450-DEB4-2E7C-88CD492D2DE0}"/>
              </a:ext>
            </a:extLst>
          </p:cNvPr>
          <p:cNvSpPr txBox="1"/>
          <p:nvPr/>
        </p:nvSpPr>
        <p:spPr>
          <a:xfrm>
            <a:off x="1279976" y="1867817"/>
            <a:ext cx="9465668" cy="3970318"/>
          </a:xfrm>
          <a:prstGeom prst="rect">
            <a:avLst/>
          </a:prstGeom>
          <a:noFill/>
        </p:spPr>
        <p:txBody>
          <a:bodyPr wrap="none" rtlCol="0">
            <a:spAutoFit/>
          </a:bodyPr>
          <a:lstStyle/>
          <a:p>
            <a:pPr algn="ctr"/>
            <a:r>
              <a:rPr lang="es-AR" sz="4000" b="1" dirty="0">
                <a:solidFill>
                  <a:srgbClr val="FFC000"/>
                </a:solidFill>
              </a:rPr>
              <a:t>LAS 2 COMPONENTES CLAVES</a:t>
            </a:r>
          </a:p>
          <a:p>
            <a:endParaRPr lang="es-AR" sz="2800" dirty="0"/>
          </a:p>
          <a:p>
            <a:endParaRPr lang="es-AR" sz="2800" dirty="0"/>
          </a:p>
          <a:p>
            <a:pPr marL="285750" indent="-285750">
              <a:buFont typeface="Arial" panose="020B0604020202020204" pitchFamily="34" charset="0"/>
              <a:buChar char="•"/>
            </a:pPr>
            <a:r>
              <a:rPr lang="es-AR" sz="2800" dirty="0"/>
              <a:t>LA CONTINUIDAD TEMPORAL DE LA TENDENCIA (LA MUSICA) </a:t>
            </a:r>
          </a:p>
          <a:p>
            <a:endParaRPr lang="es-AR" sz="2800" dirty="0"/>
          </a:p>
          <a:p>
            <a:pPr marL="285750" indent="-285750">
              <a:buFont typeface="Arial" panose="020B0604020202020204" pitchFamily="34" charset="0"/>
              <a:buChar char="•"/>
            </a:pPr>
            <a:r>
              <a:rPr lang="es-AR" sz="2800" dirty="0"/>
              <a:t>INVARIANCIA (¿?) DE LA VARIABILIDAD (EL RUIDO) </a:t>
            </a:r>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endParaRPr lang="es-AR" dirty="0"/>
          </a:p>
          <a:p>
            <a:endParaRPr lang="es-AR" dirty="0"/>
          </a:p>
          <a:p>
            <a:endParaRPr lang="es-AR" dirty="0"/>
          </a:p>
        </p:txBody>
      </p:sp>
      <p:sp>
        <p:nvSpPr>
          <p:cNvPr id="3" name="Marcador de pie de página 2"/>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55260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3A37A-E0E1-66C5-FBAA-E48B086487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5D6684-AC8B-3B18-C047-0233F64F0DDC}"/>
              </a:ext>
            </a:extLst>
          </p:cNvPr>
          <p:cNvSpPr txBox="1"/>
          <p:nvPr/>
        </p:nvSpPr>
        <p:spPr>
          <a:xfrm>
            <a:off x="1903444" y="2042481"/>
            <a:ext cx="8733453" cy="2554545"/>
          </a:xfrm>
          <a:prstGeom prst="rect">
            <a:avLst/>
          </a:prstGeom>
          <a:noFill/>
        </p:spPr>
        <p:txBody>
          <a:bodyPr wrap="square">
            <a:spAutoFit/>
          </a:bodyPr>
          <a:lstStyle/>
          <a:p>
            <a:pPr>
              <a:defRPr sz="3200" b="1"/>
            </a:pPr>
            <a:r>
              <a:rPr lang="es-AR" dirty="0"/>
              <a:t>Allí paré. Parecía un planteo osado. </a:t>
            </a:r>
          </a:p>
          <a:p>
            <a:pPr>
              <a:defRPr sz="3200" b="1"/>
            </a:pPr>
            <a:endParaRPr lang="es-AR" dirty="0"/>
          </a:p>
          <a:p>
            <a:pPr>
              <a:defRPr sz="3200" b="1"/>
            </a:pPr>
            <a:r>
              <a:rPr lang="es-AR" dirty="0"/>
              <a:t>Luego, pasó bastante tiempo.</a:t>
            </a:r>
          </a:p>
          <a:p>
            <a:pPr>
              <a:defRPr sz="3200" b="1"/>
            </a:pPr>
            <a:endParaRPr lang="es-AR" dirty="0"/>
          </a:p>
          <a:p>
            <a:pPr>
              <a:defRPr sz="3200" b="1"/>
            </a:pPr>
            <a:r>
              <a:rPr lang="es-AR" dirty="0"/>
              <a:t>Y pasaron cosas…si, bastantes y variadas.</a:t>
            </a:r>
            <a:endParaRPr dirty="0"/>
          </a:p>
        </p:txBody>
      </p:sp>
      <p:sp>
        <p:nvSpPr>
          <p:cNvPr id="4" name="Marcador de pie de página 3"/>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655943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 y="365760"/>
            <a:ext cx="7329251" cy="584775"/>
          </a:xfrm>
          <a:prstGeom prst="rect">
            <a:avLst/>
          </a:prstGeom>
          <a:noFill/>
        </p:spPr>
        <p:txBody>
          <a:bodyPr wrap="none">
            <a:spAutoFit/>
          </a:bodyPr>
          <a:lstStyle/>
          <a:p>
            <a:pPr>
              <a:defRPr sz="3200" b="1"/>
            </a:pPr>
            <a:r>
              <a:rPr lang="es-AR" dirty="0"/>
              <a:t>2025. Habían pasado varias cosas…</a:t>
            </a:r>
            <a:endParaRPr dirty="0"/>
          </a:p>
        </p:txBody>
      </p:sp>
      <p:pic>
        <p:nvPicPr>
          <p:cNvPr id="3" name="Picture 2" descr="image_1.png"/>
          <p:cNvPicPr>
            <a:picLocks noChangeAspect="1"/>
          </p:cNvPicPr>
          <p:nvPr/>
        </p:nvPicPr>
        <p:blipFill>
          <a:blip r:embed="rId2"/>
          <a:stretch>
            <a:fillRect/>
          </a:stretch>
        </p:blipFill>
        <p:spPr>
          <a:xfrm>
            <a:off x="1792224" y="1327012"/>
            <a:ext cx="8136078" cy="3783351"/>
          </a:xfrm>
          <a:prstGeom prst="rect">
            <a:avLst/>
          </a:prstGeom>
        </p:spPr>
      </p:pic>
      <p:pic>
        <p:nvPicPr>
          <p:cNvPr id="4" name="Imagen 3">
            <a:extLst>
              <a:ext uri="{FF2B5EF4-FFF2-40B4-BE49-F238E27FC236}">
                <a16:creationId xmlns:a16="http://schemas.microsoft.com/office/drawing/2014/main" id="{345FF235-2B67-28BC-2C5C-A870778166DA}"/>
              </a:ext>
            </a:extLst>
          </p:cNvPr>
          <p:cNvPicPr>
            <a:picLocks noChangeAspect="1"/>
          </p:cNvPicPr>
          <p:nvPr/>
        </p:nvPicPr>
        <p:blipFill>
          <a:blip r:embed="rId3"/>
          <a:stretch>
            <a:fillRect/>
          </a:stretch>
        </p:blipFill>
        <p:spPr>
          <a:xfrm>
            <a:off x="1792224" y="5355764"/>
            <a:ext cx="3869441" cy="862156"/>
          </a:xfrm>
          <a:prstGeom prst="rect">
            <a:avLst/>
          </a:prstGeom>
        </p:spPr>
      </p:pic>
      <p:sp>
        <p:nvSpPr>
          <p:cNvPr id="5" name="CuadroTexto 4">
            <a:extLst>
              <a:ext uri="{FF2B5EF4-FFF2-40B4-BE49-F238E27FC236}">
                <a16:creationId xmlns:a16="http://schemas.microsoft.com/office/drawing/2014/main" id="{38B3EF7A-3A69-4695-4EC2-AE05A9E5EE9A}"/>
              </a:ext>
            </a:extLst>
          </p:cNvPr>
          <p:cNvSpPr txBox="1"/>
          <p:nvPr/>
        </p:nvSpPr>
        <p:spPr>
          <a:xfrm>
            <a:off x="6564430" y="5355764"/>
            <a:ext cx="5120640" cy="923330"/>
          </a:xfrm>
          <a:prstGeom prst="rect">
            <a:avLst/>
          </a:prstGeom>
          <a:noFill/>
        </p:spPr>
        <p:txBody>
          <a:bodyPr wrap="square" rtlCol="0">
            <a:spAutoFit/>
          </a:bodyPr>
          <a:lstStyle/>
          <a:p>
            <a:r>
              <a:rPr lang="es-AR" dirty="0"/>
              <a:t>Situaciones del río que no se veían desde hace décadas. Y otro ajuste sorprendente.</a:t>
            </a:r>
          </a:p>
          <a:p>
            <a:r>
              <a:rPr lang="es-AR" dirty="0"/>
              <a:t>Pero ahora…</a:t>
            </a:r>
            <a:r>
              <a:rPr lang="es-AR" b="1" dirty="0">
                <a:solidFill>
                  <a:srgbClr val="FFC000"/>
                </a:solidFill>
              </a:rPr>
              <a:t>¡VALIDANDO LO CALIBRADO !</a:t>
            </a:r>
            <a:r>
              <a:rPr lang="es-AR" dirty="0">
                <a:solidFill>
                  <a:srgbClr val="FFFF00"/>
                </a:solidFill>
              </a:rPr>
              <a:t> </a:t>
            </a:r>
          </a:p>
        </p:txBody>
      </p:sp>
      <p:sp>
        <p:nvSpPr>
          <p:cNvPr id="6" name="CuadroTexto 5">
            <a:extLst>
              <a:ext uri="{FF2B5EF4-FFF2-40B4-BE49-F238E27FC236}">
                <a16:creationId xmlns:a16="http://schemas.microsoft.com/office/drawing/2014/main" id="{FF74447F-5D5F-EFD3-4F3E-9A4AF2F8BF91}"/>
              </a:ext>
            </a:extLst>
          </p:cNvPr>
          <p:cNvSpPr txBox="1"/>
          <p:nvPr/>
        </p:nvSpPr>
        <p:spPr>
          <a:xfrm>
            <a:off x="429768" y="5494263"/>
            <a:ext cx="1287532" cy="584775"/>
          </a:xfrm>
          <a:prstGeom prst="rect">
            <a:avLst/>
          </a:prstGeom>
          <a:noFill/>
        </p:spPr>
        <p:txBody>
          <a:bodyPr wrap="none" rtlCol="0">
            <a:spAutoFit/>
          </a:bodyPr>
          <a:lstStyle/>
          <a:p>
            <a:pPr algn="ctr"/>
            <a:r>
              <a:rPr lang="es-AR" dirty="0"/>
              <a:t>2007-2024</a:t>
            </a:r>
          </a:p>
          <a:p>
            <a:pPr algn="ctr"/>
            <a:r>
              <a:rPr lang="es-AR" sz="1400" dirty="0"/>
              <a:t>(18 años)</a:t>
            </a:r>
          </a:p>
        </p:txBody>
      </p:sp>
      <p:cxnSp>
        <p:nvCxnSpPr>
          <p:cNvPr id="8" name="Conector recto 7">
            <a:extLst>
              <a:ext uri="{FF2B5EF4-FFF2-40B4-BE49-F238E27FC236}">
                <a16:creationId xmlns:a16="http://schemas.microsoft.com/office/drawing/2014/main" id="{E8084ADE-2ED6-2D29-B7BB-80F1E96F3F51}"/>
              </a:ext>
            </a:extLst>
          </p:cNvPr>
          <p:cNvCxnSpPr>
            <a:cxnSpLocks/>
          </p:cNvCxnSpPr>
          <p:nvPr/>
        </p:nvCxnSpPr>
        <p:spPr>
          <a:xfrm>
            <a:off x="2789382" y="3655753"/>
            <a:ext cx="674254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884102A7-C5C2-E574-855E-82DDBA7B44E4}"/>
              </a:ext>
            </a:extLst>
          </p:cNvPr>
          <p:cNvSpPr/>
          <p:nvPr/>
        </p:nvSpPr>
        <p:spPr>
          <a:xfrm>
            <a:off x="8911798" y="3255264"/>
            <a:ext cx="694944" cy="6949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CuadroTexto 8">
            <a:extLst>
              <a:ext uri="{FF2B5EF4-FFF2-40B4-BE49-F238E27FC236}">
                <a16:creationId xmlns:a16="http://schemas.microsoft.com/office/drawing/2014/main" id="{E889F88C-82D2-BF0F-BD98-F91A2C5E3EA8}"/>
              </a:ext>
            </a:extLst>
          </p:cNvPr>
          <p:cNvSpPr txBox="1"/>
          <p:nvPr/>
        </p:nvSpPr>
        <p:spPr>
          <a:xfrm>
            <a:off x="2789382" y="3930909"/>
            <a:ext cx="4666662" cy="246221"/>
          </a:xfrm>
          <a:prstGeom prst="rect">
            <a:avLst/>
          </a:prstGeom>
          <a:noFill/>
        </p:spPr>
        <p:txBody>
          <a:bodyPr wrap="none" rtlCol="0">
            <a:spAutoFit/>
          </a:bodyPr>
          <a:lstStyle/>
          <a:p>
            <a:r>
              <a:rPr lang="es-AR" sz="1000" dirty="0">
                <a:solidFill>
                  <a:srgbClr val="FF0000"/>
                </a:solidFill>
              </a:rPr>
              <a:t>Nota: la banda +/- 3500 m3/s </a:t>
            </a:r>
            <a:r>
              <a:rPr lang="es-AR" sz="1000" dirty="0">
                <a:solidFill>
                  <a:srgbClr val="FF0000"/>
                </a:solidFill>
                <a:sym typeface="Wingdings" panose="05000000000000000000" pitchFamily="2" charset="2"/>
              </a:rPr>
              <a:t> explica 90% variabilidad serie 1901-2006</a:t>
            </a:r>
            <a:endParaRPr lang="es-AR" sz="1000" dirty="0">
              <a:solidFill>
                <a:srgbClr val="FF0000"/>
              </a:solidFill>
            </a:endParaRPr>
          </a:p>
        </p:txBody>
      </p:sp>
      <p:cxnSp>
        <p:nvCxnSpPr>
          <p:cNvPr id="11" name="Conector recto 10">
            <a:extLst>
              <a:ext uri="{FF2B5EF4-FFF2-40B4-BE49-F238E27FC236}">
                <a16:creationId xmlns:a16="http://schemas.microsoft.com/office/drawing/2014/main" id="{F59D78B1-6A3A-09F8-11DC-58A0D46FB37B}"/>
              </a:ext>
            </a:extLst>
          </p:cNvPr>
          <p:cNvCxnSpPr/>
          <p:nvPr/>
        </p:nvCxnSpPr>
        <p:spPr>
          <a:xfrm flipV="1">
            <a:off x="8460509" y="1662545"/>
            <a:ext cx="0" cy="271549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83342572-FC02-B16D-D7B6-BB732515724B}"/>
              </a:ext>
            </a:extLst>
          </p:cNvPr>
          <p:cNvSpPr txBox="1"/>
          <p:nvPr/>
        </p:nvSpPr>
        <p:spPr>
          <a:xfrm>
            <a:off x="8615571" y="3884742"/>
            <a:ext cx="1057102" cy="338554"/>
          </a:xfrm>
          <a:prstGeom prst="rect">
            <a:avLst/>
          </a:prstGeom>
          <a:noFill/>
        </p:spPr>
        <p:txBody>
          <a:bodyPr wrap="square" rtlCol="0">
            <a:spAutoFit/>
          </a:bodyPr>
          <a:lstStyle/>
          <a:p>
            <a:r>
              <a:rPr lang="es-AR" sz="800" b="1" dirty="0">
                <a:solidFill>
                  <a:srgbClr val="FFFF00"/>
                </a:solidFill>
              </a:rPr>
              <a:t>Entre percentiles 2% y 95%</a:t>
            </a:r>
          </a:p>
        </p:txBody>
      </p:sp>
      <p:cxnSp>
        <p:nvCxnSpPr>
          <p:cNvPr id="12" name="Conector recto 11">
            <a:extLst>
              <a:ext uri="{FF2B5EF4-FFF2-40B4-BE49-F238E27FC236}">
                <a16:creationId xmlns:a16="http://schemas.microsoft.com/office/drawing/2014/main" id="{3980E049-8535-00DB-4874-C14F6FFF47B8}"/>
              </a:ext>
            </a:extLst>
          </p:cNvPr>
          <p:cNvCxnSpPr>
            <a:cxnSpLocks/>
          </p:cNvCxnSpPr>
          <p:nvPr/>
        </p:nvCxnSpPr>
        <p:spPr>
          <a:xfrm flipV="1">
            <a:off x="4410363" y="2743200"/>
            <a:ext cx="0" cy="163483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F9384AC-6B16-151B-B085-EA9CCBCCAA1C}"/>
              </a:ext>
            </a:extLst>
          </p:cNvPr>
          <p:cNvCxnSpPr/>
          <p:nvPr/>
        </p:nvCxnSpPr>
        <p:spPr>
          <a:xfrm flipV="1">
            <a:off x="6569048" y="1662545"/>
            <a:ext cx="0" cy="271549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Flecha: hacia abajo 13">
            <a:extLst>
              <a:ext uri="{FF2B5EF4-FFF2-40B4-BE49-F238E27FC236}">
                <a16:creationId xmlns:a16="http://schemas.microsoft.com/office/drawing/2014/main" id="{DA46A27A-A9CF-51FC-5F17-90FA50A03953}"/>
              </a:ext>
            </a:extLst>
          </p:cNvPr>
          <p:cNvSpPr/>
          <p:nvPr/>
        </p:nvSpPr>
        <p:spPr>
          <a:xfrm>
            <a:off x="8378890" y="1810139"/>
            <a:ext cx="158595" cy="5318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Marcador de pie de página 15"/>
          <p:cNvSpPr>
            <a:spLocks noGrp="1"/>
          </p:cNvSpPr>
          <p:nvPr>
            <p:ph type="ftr" sz="quarter" idx="11"/>
          </p:nvPr>
        </p:nvSpPr>
        <p:spPr/>
        <p:txBody>
          <a:bodyPr/>
          <a:lstStyle/>
          <a:p>
            <a:r>
              <a:rPr lang="en-US" dirty="0"/>
              <a:t>ING. LUIS MARCELO CARDINALI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6DC6E-4D8C-5727-A16F-DF68E5DFBE7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77C94C-9CCB-B31D-5844-9606A0CCDCD6}"/>
              </a:ext>
            </a:extLst>
          </p:cNvPr>
          <p:cNvSpPr txBox="1"/>
          <p:nvPr/>
        </p:nvSpPr>
        <p:spPr>
          <a:xfrm>
            <a:off x="384786" y="432445"/>
            <a:ext cx="11075860" cy="584775"/>
          </a:xfrm>
          <a:prstGeom prst="rect">
            <a:avLst/>
          </a:prstGeom>
          <a:noFill/>
        </p:spPr>
        <p:txBody>
          <a:bodyPr wrap="square">
            <a:spAutoFit/>
          </a:bodyPr>
          <a:lstStyle/>
          <a:p>
            <a:pPr>
              <a:defRPr sz="3200" b="1"/>
            </a:pPr>
            <a:r>
              <a:rPr lang="es-AR" dirty="0"/>
              <a:t>¿Es posible utilizar estos resultados?</a:t>
            </a:r>
          </a:p>
        </p:txBody>
      </p:sp>
      <p:sp>
        <p:nvSpPr>
          <p:cNvPr id="6" name="CuadroTexto 5">
            <a:extLst>
              <a:ext uri="{FF2B5EF4-FFF2-40B4-BE49-F238E27FC236}">
                <a16:creationId xmlns:a16="http://schemas.microsoft.com/office/drawing/2014/main" id="{2B6F94CE-591F-7891-9306-10EFF378FEE3}"/>
              </a:ext>
            </a:extLst>
          </p:cNvPr>
          <p:cNvSpPr txBox="1"/>
          <p:nvPr/>
        </p:nvSpPr>
        <p:spPr>
          <a:xfrm>
            <a:off x="617225" y="994257"/>
            <a:ext cx="10610982" cy="1631216"/>
          </a:xfrm>
          <a:prstGeom prst="rect">
            <a:avLst/>
          </a:prstGeom>
          <a:noFill/>
        </p:spPr>
        <p:txBody>
          <a:bodyPr wrap="square">
            <a:spAutoFit/>
          </a:bodyPr>
          <a:lstStyle/>
          <a:p>
            <a:pPr algn="ctr">
              <a:defRPr sz="2000"/>
            </a:pPr>
            <a:r>
              <a:rPr lang="es-AR" b="1" dirty="0">
                <a:solidFill>
                  <a:srgbClr val="FFC000"/>
                </a:solidFill>
              </a:rPr>
              <a:t>Es posible, dado que…</a:t>
            </a:r>
          </a:p>
          <a:p>
            <a:pPr algn="ctr">
              <a:defRPr sz="2000"/>
            </a:pPr>
            <a:endParaRPr lang="es-AR" b="1" dirty="0">
              <a:solidFill>
                <a:srgbClr val="FFFF00"/>
              </a:solidFill>
            </a:endParaRPr>
          </a:p>
          <a:p>
            <a:pPr marL="342900" indent="-342900">
              <a:buFont typeface="Arial" panose="020B0604020202020204" pitchFamily="34" charset="0"/>
              <a:buChar char="•"/>
              <a:defRPr sz="2000"/>
            </a:pPr>
            <a:r>
              <a:rPr lang="es-AR" dirty="0"/>
              <a:t>Calibrado con datos 1901- 2006 y validado satisfactoriamente 2007- 2024.</a:t>
            </a:r>
          </a:p>
          <a:p>
            <a:pPr marL="342900" indent="-342900">
              <a:buFont typeface="Arial" panose="020B0604020202020204" pitchFamily="34" charset="0"/>
              <a:buChar char="•"/>
              <a:defRPr sz="2000"/>
            </a:pPr>
            <a:r>
              <a:rPr lang="es-AR" dirty="0"/>
              <a:t>Asume continuidad de ciclos y variabilidad sobre base empírica.</a:t>
            </a:r>
          </a:p>
          <a:p>
            <a:pPr algn="ctr">
              <a:defRPr sz="2000"/>
            </a:pPr>
            <a:endParaRPr lang="es-AR" dirty="0"/>
          </a:p>
        </p:txBody>
      </p:sp>
      <p:sp>
        <p:nvSpPr>
          <p:cNvPr id="7" name="CuadroTexto 6">
            <a:extLst>
              <a:ext uri="{FF2B5EF4-FFF2-40B4-BE49-F238E27FC236}">
                <a16:creationId xmlns:a16="http://schemas.microsoft.com/office/drawing/2014/main" id="{AA41D9E1-71C8-44B3-10D1-19520118C4FC}"/>
              </a:ext>
            </a:extLst>
          </p:cNvPr>
          <p:cNvSpPr txBox="1"/>
          <p:nvPr/>
        </p:nvSpPr>
        <p:spPr>
          <a:xfrm>
            <a:off x="674931" y="2495916"/>
            <a:ext cx="10842135" cy="4093428"/>
          </a:xfrm>
          <a:prstGeom prst="rect">
            <a:avLst/>
          </a:prstGeom>
          <a:noFill/>
        </p:spPr>
        <p:txBody>
          <a:bodyPr wrap="square" rtlCol="0">
            <a:spAutoFit/>
          </a:bodyPr>
          <a:lstStyle/>
          <a:p>
            <a:r>
              <a:rPr lang="es-AR" sz="3200" b="1" dirty="0"/>
              <a:t>¿Hasta que horizonte temporal utilizarlos?</a:t>
            </a:r>
          </a:p>
          <a:p>
            <a:endParaRPr lang="es-AR" b="1" dirty="0">
              <a:solidFill>
                <a:srgbClr val="FFFF00"/>
              </a:solidFill>
            </a:endParaRPr>
          </a:p>
          <a:p>
            <a:pPr algn="ctr"/>
            <a:r>
              <a:rPr lang="es-AR" sz="2000" b="1" dirty="0">
                <a:solidFill>
                  <a:srgbClr val="FFC000"/>
                </a:solidFill>
              </a:rPr>
              <a:t>Función directa de la confianza en sus hipótesis y planteos.</a:t>
            </a:r>
          </a:p>
          <a:p>
            <a:pPr algn="ctr"/>
            <a:endParaRPr lang="es-AR" sz="2000" dirty="0"/>
          </a:p>
          <a:p>
            <a:r>
              <a:rPr lang="es-AR" u="sng" dirty="0"/>
              <a:t>Una nota para atender</a:t>
            </a:r>
            <a:r>
              <a:rPr lang="es-AR" dirty="0"/>
              <a:t>: en una serie de 124 años, los últimos 60 corresponden a grandes cambios en la cuenca (uso del suelo, construcción masiva de infraestructura hídrica), y dentro de ese período los últimos 20 en los que se asume que la huella los efectos de la actividad antrópica global sobre el clima están consolidados.</a:t>
            </a:r>
          </a:p>
          <a:p>
            <a:endParaRPr lang="es-AR" dirty="0"/>
          </a:p>
          <a:p>
            <a:r>
              <a:rPr lang="es-AR" sz="2000" b="1" dirty="0">
                <a:solidFill>
                  <a:srgbClr val="FFC000"/>
                </a:solidFill>
              </a:rPr>
              <a:t>Entonces: ¿ por qué la tendencia y la variabilidad se conservan a pesar de todo eso?</a:t>
            </a:r>
          </a:p>
          <a:p>
            <a:endParaRPr lang="es-AR" sz="2000" b="1" dirty="0">
              <a:solidFill>
                <a:srgbClr val="FFC000"/>
              </a:solidFill>
            </a:endParaRPr>
          </a:p>
          <a:p>
            <a:r>
              <a:rPr lang="es-AR" sz="2000" b="1" dirty="0">
                <a:solidFill>
                  <a:srgbClr val="FFC000"/>
                </a:solidFill>
              </a:rPr>
              <a:t>¿Es posible que ese comportamiento se conserve algunas décadas más?</a:t>
            </a:r>
          </a:p>
          <a:p>
            <a:pPr algn="ctr">
              <a:defRPr sz="2000"/>
            </a:pPr>
            <a:endParaRPr lang="es-AR" b="1" dirty="0">
              <a:solidFill>
                <a:srgbClr val="FFFF00"/>
              </a:solidFill>
            </a:endParaRPr>
          </a:p>
          <a:p>
            <a:endParaRPr lang="es-AR" dirty="0"/>
          </a:p>
        </p:txBody>
      </p:sp>
      <p:sp>
        <p:nvSpPr>
          <p:cNvPr id="4" name="Marcador de pie de página 3"/>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02144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15836-DF8E-FA57-BCF4-98E77C705A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6BF2D4-6216-FFAC-5DC2-3C18E1EB73D5}"/>
              </a:ext>
            </a:extLst>
          </p:cNvPr>
          <p:cNvSpPr txBox="1"/>
          <p:nvPr/>
        </p:nvSpPr>
        <p:spPr>
          <a:xfrm>
            <a:off x="640080" y="365760"/>
            <a:ext cx="8258992" cy="584775"/>
          </a:xfrm>
          <a:prstGeom prst="rect">
            <a:avLst/>
          </a:prstGeom>
          <a:noFill/>
        </p:spPr>
        <p:txBody>
          <a:bodyPr wrap="none">
            <a:spAutoFit/>
          </a:bodyPr>
          <a:lstStyle/>
          <a:p>
            <a:pPr>
              <a:defRPr sz="3200" b="1"/>
            </a:pPr>
            <a:r>
              <a:rPr lang="es-AR" dirty="0"/>
              <a:t>¿ La manera de usarlos? (CORTO PLAZO)</a:t>
            </a:r>
            <a:endParaRPr dirty="0"/>
          </a:p>
        </p:txBody>
      </p:sp>
      <p:sp>
        <p:nvSpPr>
          <p:cNvPr id="3" name="CuadroTexto 2">
            <a:extLst>
              <a:ext uri="{FF2B5EF4-FFF2-40B4-BE49-F238E27FC236}">
                <a16:creationId xmlns:a16="http://schemas.microsoft.com/office/drawing/2014/main" id="{4DA3F0F3-7775-9596-69C0-258973F42B49}"/>
              </a:ext>
            </a:extLst>
          </p:cNvPr>
          <p:cNvSpPr txBox="1"/>
          <p:nvPr/>
        </p:nvSpPr>
        <p:spPr>
          <a:xfrm>
            <a:off x="323247" y="1385323"/>
            <a:ext cx="11706957" cy="5078313"/>
          </a:xfrm>
          <a:prstGeom prst="rect">
            <a:avLst/>
          </a:prstGeom>
          <a:noFill/>
        </p:spPr>
        <p:txBody>
          <a:bodyPr wrap="square" rtlCol="0">
            <a:spAutoFit/>
          </a:bodyPr>
          <a:lstStyle/>
          <a:p>
            <a:r>
              <a:rPr lang="es-AR" dirty="0"/>
              <a:t>Permite usarlos desde el punto de vista probabilístico, año por año, pues no es lo  mismo la probabilidad asociada en la abundancia que en la escasez.</a:t>
            </a:r>
          </a:p>
          <a:p>
            <a:endParaRPr lang="es-AR" dirty="0"/>
          </a:p>
          <a:p>
            <a:r>
              <a:rPr lang="es-AR" sz="2000" dirty="0"/>
              <a:t>Ejemplo: el caudal anual que tiene un </a:t>
            </a:r>
            <a:r>
              <a:rPr lang="es-AR" sz="2000" b="1" dirty="0"/>
              <a:t>percentil 50% para la serie 1901-2024 </a:t>
            </a:r>
            <a:r>
              <a:rPr lang="es-AR" sz="2000" dirty="0"/>
              <a:t>(enfoque estático), </a:t>
            </a:r>
          </a:p>
          <a:p>
            <a:endParaRPr lang="es-AR" dirty="0"/>
          </a:p>
          <a:p>
            <a:pPr marL="285750" indent="-285750">
              <a:buFont typeface="Arial" panose="020B0604020202020204" pitchFamily="34" charset="0"/>
              <a:buChar char="•"/>
            </a:pPr>
            <a:r>
              <a:rPr lang="es-AR" dirty="0"/>
              <a:t>Si se considera con el modelo el año </a:t>
            </a:r>
            <a:r>
              <a:rPr lang="es-AR" b="1" dirty="0">
                <a:solidFill>
                  <a:srgbClr val="FFC000"/>
                </a:solidFill>
              </a:rPr>
              <a:t>1944</a:t>
            </a:r>
            <a:r>
              <a:rPr lang="es-AR" b="1" dirty="0">
                <a:solidFill>
                  <a:srgbClr val="FFFF00"/>
                </a:solidFill>
              </a:rPr>
              <a:t>, </a:t>
            </a:r>
            <a:r>
              <a:rPr lang="es-AR" dirty="0"/>
              <a:t>éste hubiera tenido el </a:t>
            </a:r>
            <a:r>
              <a:rPr lang="es-AR" b="1" dirty="0">
                <a:solidFill>
                  <a:srgbClr val="FFC000"/>
                </a:solidFill>
              </a:rPr>
              <a:t>percentil  83%, bastante alto</a:t>
            </a:r>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r>
              <a:rPr lang="es-AR" dirty="0"/>
              <a:t>En cambio, bajo los mismo considerandos, para </a:t>
            </a:r>
            <a:r>
              <a:rPr lang="es-AR" b="1" dirty="0">
                <a:solidFill>
                  <a:srgbClr val="FFC000"/>
                </a:solidFill>
              </a:rPr>
              <a:t>1983</a:t>
            </a:r>
            <a:r>
              <a:rPr lang="es-AR" dirty="0">
                <a:solidFill>
                  <a:srgbClr val="FFC000"/>
                </a:solidFill>
              </a:rPr>
              <a:t> </a:t>
            </a:r>
            <a:r>
              <a:rPr lang="es-AR" dirty="0"/>
              <a:t>hubiera tenido el </a:t>
            </a:r>
            <a:r>
              <a:rPr lang="es-AR" b="1" dirty="0">
                <a:solidFill>
                  <a:srgbClr val="FFC000"/>
                </a:solidFill>
              </a:rPr>
              <a:t>percentil  28%, bastante bajo</a:t>
            </a:r>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endParaRPr lang="es-AR" dirty="0"/>
          </a:p>
          <a:p>
            <a:pPr algn="ctr"/>
            <a:r>
              <a:rPr lang="es-AR" b="1" dirty="0">
                <a:solidFill>
                  <a:srgbClr val="FFC000"/>
                </a:solidFill>
              </a:rPr>
              <a:t>LA ESTADISTICA </a:t>
            </a:r>
            <a:r>
              <a:rPr lang="es-AR" sz="2400" b="1" u="sng" dirty="0">
                <a:solidFill>
                  <a:srgbClr val="FFC000"/>
                </a:solidFill>
              </a:rPr>
              <a:t>YA NO ES FIJA</a:t>
            </a:r>
            <a:r>
              <a:rPr lang="es-AR" b="1" dirty="0">
                <a:solidFill>
                  <a:srgbClr val="FFC000"/>
                </a:solidFill>
              </a:rPr>
              <a:t>, ES FUNCION DEL TIEMPO, AÑO POR AÑO (enfoque dinámico).</a:t>
            </a:r>
          </a:p>
          <a:p>
            <a:pPr algn="ctr"/>
            <a:endParaRPr lang="es-AR" b="1" dirty="0">
              <a:solidFill>
                <a:srgbClr val="FFC000"/>
              </a:solidFill>
            </a:endParaRPr>
          </a:p>
          <a:p>
            <a:pPr algn="ctr"/>
            <a:endParaRPr lang="es-AR" b="1" dirty="0">
              <a:solidFill>
                <a:srgbClr val="FFC000"/>
              </a:solidFill>
            </a:endParaRPr>
          </a:p>
          <a:p>
            <a:pPr algn="ctr"/>
            <a:r>
              <a:rPr lang="es-AR" sz="2800" b="1" dirty="0">
                <a:solidFill>
                  <a:srgbClr val="FFC000"/>
                </a:solidFill>
              </a:rPr>
              <a:t>¡Puede cambiar el enfoque de elección de los escenarios!</a:t>
            </a:r>
          </a:p>
          <a:p>
            <a:endParaRPr lang="es-AR" dirty="0"/>
          </a:p>
          <a:p>
            <a:endParaRPr lang="es-AR" dirty="0"/>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529481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53FD59-43E4-3A79-E63D-31B5AEA2729F}"/>
              </a:ext>
            </a:extLst>
          </p:cNvPr>
          <p:cNvSpPr txBox="1"/>
          <p:nvPr/>
        </p:nvSpPr>
        <p:spPr>
          <a:xfrm>
            <a:off x="640080" y="365760"/>
            <a:ext cx="8249374" cy="584775"/>
          </a:xfrm>
          <a:prstGeom prst="rect">
            <a:avLst/>
          </a:prstGeom>
          <a:noFill/>
        </p:spPr>
        <p:txBody>
          <a:bodyPr wrap="none">
            <a:spAutoFit/>
          </a:bodyPr>
          <a:lstStyle/>
          <a:p>
            <a:pPr>
              <a:defRPr sz="3200" b="1"/>
            </a:pPr>
            <a:r>
              <a:rPr lang="es-AR" dirty="0"/>
              <a:t>¿ La manera de usarlos? (LARGO PLAZO)</a:t>
            </a:r>
            <a:endParaRPr dirty="0"/>
          </a:p>
        </p:txBody>
      </p:sp>
      <p:sp>
        <p:nvSpPr>
          <p:cNvPr id="3" name="CuadroTexto 2">
            <a:extLst>
              <a:ext uri="{FF2B5EF4-FFF2-40B4-BE49-F238E27FC236}">
                <a16:creationId xmlns:a16="http://schemas.microsoft.com/office/drawing/2014/main" id="{879363D1-20D1-60DC-0F9A-A2BBD5D54BA3}"/>
              </a:ext>
            </a:extLst>
          </p:cNvPr>
          <p:cNvSpPr txBox="1"/>
          <p:nvPr/>
        </p:nvSpPr>
        <p:spPr>
          <a:xfrm>
            <a:off x="481868" y="1318022"/>
            <a:ext cx="11513975" cy="5786199"/>
          </a:xfrm>
          <a:prstGeom prst="rect">
            <a:avLst/>
          </a:prstGeom>
          <a:noFill/>
        </p:spPr>
        <p:txBody>
          <a:bodyPr wrap="square" rtlCol="0">
            <a:spAutoFit/>
          </a:bodyPr>
          <a:lstStyle/>
          <a:p>
            <a:endParaRPr lang="es-AR" dirty="0"/>
          </a:p>
          <a:p>
            <a:pPr algn="ctr"/>
            <a:r>
              <a:rPr lang="es-AR" sz="2800" b="1" dirty="0">
                <a:solidFill>
                  <a:srgbClr val="FFC000"/>
                </a:solidFill>
              </a:rPr>
              <a:t>Atender a las tendencias</a:t>
            </a:r>
          </a:p>
          <a:p>
            <a:endParaRPr lang="es-AR" b="1" u="sng" dirty="0">
              <a:solidFill>
                <a:srgbClr val="FFFF00"/>
              </a:solidFill>
            </a:endParaRPr>
          </a:p>
          <a:p>
            <a:r>
              <a:rPr lang="es-AR" sz="2000" b="1" dirty="0">
                <a:solidFill>
                  <a:schemeClr val="tx1">
                    <a:lumMod val="95000"/>
                  </a:schemeClr>
                </a:solidFill>
              </a:rPr>
              <a:t>Entonces…</a:t>
            </a:r>
          </a:p>
          <a:p>
            <a:endParaRPr lang="es-AR" sz="2000" b="1" dirty="0">
              <a:solidFill>
                <a:schemeClr val="tx1">
                  <a:lumMod val="95000"/>
                </a:schemeClr>
              </a:solidFill>
            </a:endParaRPr>
          </a:p>
          <a:p>
            <a:r>
              <a:rPr lang="es-AR" sz="2000" b="1" dirty="0">
                <a:solidFill>
                  <a:schemeClr val="tx1">
                    <a:lumMod val="95000"/>
                  </a:schemeClr>
                </a:solidFill>
              </a:rPr>
              <a:t>La verdadera “música del río” está en la identificación de tendencias de largo plazo.</a:t>
            </a:r>
          </a:p>
          <a:p>
            <a:endParaRPr lang="es-AR" sz="2000" b="1" dirty="0">
              <a:solidFill>
                <a:schemeClr val="tx1">
                  <a:lumMod val="95000"/>
                </a:schemeClr>
              </a:solidFill>
            </a:endParaRPr>
          </a:p>
          <a:p>
            <a:r>
              <a:rPr lang="es-AR" sz="2000" b="1" dirty="0">
                <a:solidFill>
                  <a:schemeClr val="tx1">
                    <a:lumMod val="95000"/>
                  </a:schemeClr>
                </a:solidFill>
              </a:rPr>
              <a:t>Y que es el largo plazo? Según John Maynard Keynes, “cuando todos estemos muertos”… </a:t>
            </a:r>
            <a:r>
              <a:rPr lang="es-AR" sz="2000" b="1" dirty="0">
                <a:solidFill>
                  <a:srgbClr val="FFC000"/>
                </a:solidFill>
              </a:rPr>
              <a:t>PERO NO !</a:t>
            </a:r>
          </a:p>
          <a:p>
            <a:endParaRPr lang="es-AR" b="1" u="sng" dirty="0">
              <a:solidFill>
                <a:schemeClr val="tx1">
                  <a:lumMod val="95000"/>
                </a:schemeClr>
              </a:solidFill>
            </a:endParaRPr>
          </a:p>
          <a:p>
            <a:pPr algn="ctr"/>
            <a:endParaRPr lang="es-AR" sz="2800" b="1" u="sng" dirty="0">
              <a:solidFill>
                <a:srgbClr val="FFFF00"/>
              </a:solidFill>
            </a:endParaRPr>
          </a:p>
          <a:p>
            <a:pPr algn="ctr"/>
            <a:r>
              <a:rPr lang="es-AR" sz="2800" b="1" dirty="0">
                <a:solidFill>
                  <a:srgbClr val="FFC000"/>
                </a:solidFill>
              </a:rPr>
              <a:t>Definamos entonces  “largo plazo” : períodos base de 30 años. </a:t>
            </a:r>
          </a:p>
          <a:p>
            <a:endParaRPr lang="es-AR" b="1" dirty="0">
              <a:solidFill>
                <a:srgbClr val="FFFF00"/>
              </a:solidFill>
            </a:endParaRPr>
          </a:p>
          <a:p>
            <a:pPr algn="ctr"/>
            <a:r>
              <a:rPr lang="es-AR" sz="2400" b="1" dirty="0">
                <a:solidFill>
                  <a:schemeClr val="tx1">
                    <a:lumMod val="95000"/>
                  </a:schemeClr>
                </a:solidFill>
              </a:rPr>
              <a:t>Compatible con “clima” (OMM), inversiones (ej., concesiones) y enfoque generacional.</a:t>
            </a:r>
          </a:p>
          <a:p>
            <a:pPr algn="ctr"/>
            <a:endParaRPr lang="es-AR" dirty="0"/>
          </a:p>
          <a:p>
            <a:endParaRPr lang="es-AR" dirty="0"/>
          </a:p>
          <a:p>
            <a:endParaRPr lang="es-AR" dirty="0"/>
          </a:p>
          <a:p>
            <a:endParaRPr lang="es-AR" dirty="0"/>
          </a:p>
          <a:p>
            <a:r>
              <a:rPr lang="es-AR" dirty="0"/>
              <a:t> </a:t>
            </a:r>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3466722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F6C35-E591-1199-FF07-17853B0C50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0705F2-46DD-E6AB-8DD4-B75482546E8F}"/>
              </a:ext>
            </a:extLst>
          </p:cNvPr>
          <p:cNvSpPr txBox="1"/>
          <p:nvPr/>
        </p:nvSpPr>
        <p:spPr>
          <a:xfrm>
            <a:off x="640080" y="365760"/>
            <a:ext cx="7593745" cy="584775"/>
          </a:xfrm>
          <a:prstGeom prst="rect">
            <a:avLst/>
          </a:prstGeom>
          <a:noFill/>
        </p:spPr>
        <p:txBody>
          <a:bodyPr wrap="none">
            <a:spAutoFit/>
          </a:bodyPr>
          <a:lstStyle/>
          <a:p>
            <a:pPr>
              <a:defRPr sz="3200" b="1"/>
            </a:pPr>
            <a:r>
              <a:rPr lang="es-AR" dirty="0"/>
              <a:t>¿ Como trabajar en LARGO PLAZO? </a:t>
            </a:r>
            <a:endParaRPr dirty="0"/>
          </a:p>
        </p:txBody>
      </p:sp>
      <p:sp>
        <p:nvSpPr>
          <p:cNvPr id="3" name="CuadroTexto 2">
            <a:extLst>
              <a:ext uri="{FF2B5EF4-FFF2-40B4-BE49-F238E27FC236}">
                <a16:creationId xmlns:a16="http://schemas.microsoft.com/office/drawing/2014/main" id="{78850390-A7BF-A828-833A-BA2FA0D85D3A}"/>
              </a:ext>
            </a:extLst>
          </p:cNvPr>
          <p:cNvSpPr txBox="1"/>
          <p:nvPr/>
        </p:nvSpPr>
        <p:spPr>
          <a:xfrm>
            <a:off x="797174" y="1062890"/>
            <a:ext cx="5813451" cy="2031325"/>
          </a:xfrm>
          <a:prstGeom prst="rect">
            <a:avLst/>
          </a:prstGeom>
          <a:noFill/>
        </p:spPr>
        <p:txBody>
          <a:bodyPr wrap="none" rtlCol="0">
            <a:spAutoFit/>
          </a:bodyPr>
          <a:lstStyle/>
          <a:p>
            <a:r>
              <a:rPr lang="es-AR" b="1" dirty="0">
                <a:solidFill>
                  <a:srgbClr val="FFC000"/>
                </a:solidFill>
              </a:rPr>
              <a:t>Matemáticamente significa: </a:t>
            </a:r>
          </a:p>
          <a:p>
            <a:r>
              <a:rPr lang="es-AR" dirty="0"/>
              <a:t> </a:t>
            </a:r>
          </a:p>
          <a:p>
            <a:pPr marL="285750" indent="-285750">
              <a:buFont typeface="Arial" panose="020B0604020202020204" pitchFamily="34" charset="0"/>
              <a:buChar char="•"/>
            </a:pPr>
            <a:r>
              <a:rPr lang="es-AR" dirty="0"/>
              <a:t>Trabajar con los valores promedios de caudal de 30 años.</a:t>
            </a:r>
          </a:p>
          <a:p>
            <a:endParaRPr lang="es-AR" dirty="0"/>
          </a:p>
          <a:p>
            <a:endParaRPr lang="es-AR" dirty="0"/>
          </a:p>
          <a:p>
            <a:endParaRPr lang="es-AR" dirty="0"/>
          </a:p>
          <a:p>
            <a:r>
              <a:rPr lang="es-AR" dirty="0"/>
              <a:t> </a:t>
            </a:r>
          </a:p>
        </p:txBody>
      </p:sp>
      <p:sp>
        <p:nvSpPr>
          <p:cNvPr id="5" name="CuadroTexto 4">
            <a:extLst>
              <a:ext uri="{FF2B5EF4-FFF2-40B4-BE49-F238E27FC236}">
                <a16:creationId xmlns:a16="http://schemas.microsoft.com/office/drawing/2014/main" id="{D5330CCB-7358-3C24-99BA-F06C737ED394}"/>
              </a:ext>
            </a:extLst>
          </p:cNvPr>
          <p:cNvSpPr txBox="1"/>
          <p:nvPr/>
        </p:nvSpPr>
        <p:spPr>
          <a:xfrm>
            <a:off x="797174" y="2165755"/>
            <a:ext cx="11197555" cy="3970318"/>
          </a:xfrm>
          <a:prstGeom prst="rect">
            <a:avLst/>
          </a:prstGeom>
          <a:noFill/>
        </p:spPr>
        <p:txBody>
          <a:bodyPr wrap="square" rtlCol="0">
            <a:spAutoFit/>
          </a:bodyPr>
          <a:lstStyle/>
          <a:p>
            <a:r>
              <a:rPr lang="es-AR" u="sng" dirty="0"/>
              <a:t>¿Y que sucede con la agregación temporal de los residuos?</a:t>
            </a:r>
          </a:p>
          <a:p>
            <a:endParaRPr lang="es-AR" dirty="0"/>
          </a:p>
          <a:p>
            <a:pPr marL="285750" indent="-285750">
              <a:buFont typeface="Arial" panose="020B0604020202020204" pitchFamily="34" charset="0"/>
              <a:buChar char="•"/>
            </a:pPr>
            <a:r>
              <a:rPr lang="es-AR" dirty="0"/>
              <a:t>Baja su variabilidad (suavizado por promediar).</a:t>
            </a:r>
          </a:p>
          <a:p>
            <a:endParaRPr lang="es-AR" dirty="0"/>
          </a:p>
          <a:p>
            <a:pPr marL="285750" indent="-285750">
              <a:buFont typeface="Arial" panose="020B0604020202020204" pitchFamily="34" charset="0"/>
              <a:buChar char="•"/>
            </a:pPr>
            <a:r>
              <a:rPr lang="es-AR" dirty="0"/>
              <a:t>La distribución tiende a la normalidad (teorema central del limite).</a:t>
            </a:r>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r>
              <a:rPr lang="es-AR" dirty="0"/>
              <a:t>El sesgo es mínimo (media ~ 5 m3/s, desvío ~ 324 m3/s). </a:t>
            </a:r>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r>
              <a:rPr lang="es-AR" dirty="0"/>
              <a:t>En términos prácticos, tomar </a:t>
            </a:r>
            <a:r>
              <a:rPr lang="es-AR" b="1" dirty="0">
                <a:solidFill>
                  <a:srgbClr val="FFC000"/>
                </a:solidFill>
              </a:rPr>
              <a:t>una banda de +/- 500 m3/s implica absorber ~ 90% de los casos</a:t>
            </a:r>
            <a:r>
              <a:rPr lang="es-AR" dirty="0">
                <a:solidFill>
                  <a:srgbClr val="FFC000"/>
                </a:solidFill>
              </a:rPr>
              <a:t>. </a:t>
            </a:r>
          </a:p>
          <a:p>
            <a:pPr marL="285750" indent="-285750">
              <a:buFont typeface="Arial" panose="020B0604020202020204" pitchFamily="34" charset="0"/>
              <a:buChar char="•"/>
            </a:pPr>
            <a:endParaRPr lang="es-AR" dirty="0">
              <a:solidFill>
                <a:srgbClr val="FFC000"/>
              </a:solidFill>
            </a:endParaRPr>
          </a:p>
          <a:p>
            <a:pPr marL="285750" indent="-285750">
              <a:buFont typeface="Arial" panose="020B0604020202020204" pitchFamily="34" charset="0"/>
              <a:buChar char="•"/>
            </a:pPr>
            <a:r>
              <a:rPr lang="es-AR" dirty="0"/>
              <a:t>Como primera aproximación se la puede tomar como una normal (0, 300) alrededor del modelo (+/-1,645 * 300 ~ +/- 500 ).</a:t>
            </a:r>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endParaRPr lang="es-AR" dirty="0"/>
          </a:p>
        </p:txBody>
      </p:sp>
      <p:sp>
        <p:nvSpPr>
          <p:cNvPr id="6" name="CuadroTexto 5">
            <a:extLst>
              <a:ext uri="{FF2B5EF4-FFF2-40B4-BE49-F238E27FC236}">
                <a16:creationId xmlns:a16="http://schemas.microsoft.com/office/drawing/2014/main" id="{03280183-60E4-99C4-0473-9F83F530E3C9}"/>
              </a:ext>
            </a:extLst>
          </p:cNvPr>
          <p:cNvSpPr txBox="1"/>
          <p:nvPr/>
        </p:nvSpPr>
        <p:spPr>
          <a:xfrm>
            <a:off x="2370248" y="5713154"/>
            <a:ext cx="9834487" cy="584775"/>
          </a:xfrm>
          <a:prstGeom prst="rect">
            <a:avLst/>
          </a:prstGeom>
          <a:noFill/>
        </p:spPr>
        <p:txBody>
          <a:bodyPr wrap="none" rtlCol="0">
            <a:spAutoFit/>
          </a:bodyPr>
          <a:lstStyle/>
          <a:p>
            <a:r>
              <a:rPr lang="es-AR" sz="3200" b="1" dirty="0">
                <a:solidFill>
                  <a:srgbClr val="FFC000"/>
                </a:solidFill>
              </a:rPr>
              <a:t>La información con esta dispersión toma otra dimensión.</a:t>
            </a:r>
          </a:p>
        </p:txBody>
      </p:sp>
      <p:pic>
        <p:nvPicPr>
          <p:cNvPr id="10" name="Imagen 9" descr="Gráfico, Gráfico de líneas, Gráfico de dispersión&#10;&#10;El contenido generado por IA puede ser incorrecto.">
            <a:extLst>
              <a:ext uri="{FF2B5EF4-FFF2-40B4-BE49-F238E27FC236}">
                <a16:creationId xmlns:a16="http://schemas.microsoft.com/office/drawing/2014/main" id="{33F700D2-D49E-29D6-25C8-AE8655991920}"/>
              </a:ext>
            </a:extLst>
          </p:cNvPr>
          <p:cNvPicPr>
            <a:picLocks noChangeAspect="1"/>
          </p:cNvPicPr>
          <p:nvPr/>
        </p:nvPicPr>
        <p:blipFill>
          <a:blip r:embed="rId3"/>
          <a:stretch>
            <a:fillRect/>
          </a:stretch>
        </p:blipFill>
        <p:spPr>
          <a:xfrm>
            <a:off x="7287492" y="681418"/>
            <a:ext cx="4450578" cy="2484835"/>
          </a:xfrm>
          <a:prstGeom prst="rect">
            <a:avLst/>
          </a:prstGeom>
        </p:spPr>
      </p:pic>
      <p:sp>
        <p:nvSpPr>
          <p:cNvPr id="7" name="Marcador de pie de página 6"/>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4156005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23499-8434-B364-E2DE-1D57A21D9B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F4F080-F408-A05E-9C06-26E70EB2E1B8}"/>
              </a:ext>
            </a:extLst>
          </p:cNvPr>
          <p:cNvSpPr txBox="1"/>
          <p:nvPr/>
        </p:nvSpPr>
        <p:spPr>
          <a:xfrm>
            <a:off x="640080" y="365760"/>
            <a:ext cx="5404043" cy="584775"/>
          </a:xfrm>
          <a:prstGeom prst="rect">
            <a:avLst/>
          </a:prstGeom>
          <a:noFill/>
        </p:spPr>
        <p:txBody>
          <a:bodyPr wrap="none">
            <a:spAutoFit/>
          </a:bodyPr>
          <a:lstStyle/>
          <a:p>
            <a:pPr>
              <a:defRPr sz="3200" b="1"/>
            </a:pPr>
            <a:r>
              <a:rPr lang="es-AR" dirty="0"/>
              <a:t>Resultados. Lo importante.</a:t>
            </a:r>
            <a:endParaRPr dirty="0"/>
          </a:p>
        </p:txBody>
      </p:sp>
      <p:sp>
        <p:nvSpPr>
          <p:cNvPr id="4" name="CuadroTexto 3">
            <a:extLst>
              <a:ext uri="{FF2B5EF4-FFF2-40B4-BE49-F238E27FC236}">
                <a16:creationId xmlns:a16="http://schemas.microsoft.com/office/drawing/2014/main" id="{F7F4BF72-1827-34DB-3CC1-0D5C79C1A6C9}"/>
              </a:ext>
            </a:extLst>
          </p:cNvPr>
          <p:cNvSpPr txBox="1"/>
          <p:nvPr/>
        </p:nvSpPr>
        <p:spPr>
          <a:xfrm>
            <a:off x="5938588" y="5768608"/>
            <a:ext cx="6250237" cy="584775"/>
          </a:xfrm>
          <a:prstGeom prst="rect">
            <a:avLst/>
          </a:prstGeom>
          <a:noFill/>
        </p:spPr>
        <p:txBody>
          <a:bodyPr wrap="none" rtlCol="0">
            <a:spAutoFit/>
          </a:bodyPr>
          <a:lstStyle/>
          <a:p>
            <a:r>
              <a:rPr lang="es-AR" sz="3200" b="1" dirty="0">
                <a:solidFill>
                  <a:srgbClr val="FFC000"/>
                </a:solidFill>
              </a:rPr>
              <a:t>Lo mas importante…la tendencia !!!</a:t>
            </a:r>
          </a:p>
        </p:txBody>
      </p:sp>
      <p:pic>
        <p:nvPicPr>
          <p:cNvPr id="6" name="Imagen 5">
            <a:extLst>
              <a:ext uri="{FF2B5EF4-FFF2-40B4-BE49-F238E27FC236}">
                <a16:creationId xmlns:a16="http://schemas.microsoft.com/office/drawing/2014/main" id="{237D7702-F33B-7930-5128-6DB0AA067E7B}"/>
              </a:ext>
            </a:extLst>
          </p:cNvPr>
          <p:cNvPicPr>
            <a:picLocks noChangeAspect="1"/>
          </p:cNvPicPr>
          <p:nvPr/>
        </p:nvPicPr>
        <p:blipFill>
          <a:blip r:embed="rId2"/>
          <a:stretch>
            <a:fillRect/>
          </a:stretch>
        </p:blipFill>
        <p:spPr>
          <a:xfrm>
            <a:off x="1522664" y="1316293"/>
            <a:ext cx="9146669" cy="4403128"/>
          </a:xfrm>
          <a:prstGeom prst="rect">
            <a:avLst/>
          </a:prstGeom>
        </p:spPr>
      </p:pic>
      <p:sp>
        <p:nvSpPr>
          <p:cNvPr id="7" name="CuadroTexto 6">
            <a:extLst>
              <a:ext uri="{FF2B5EF4-FFF2-40B4-BE49-F238E27FC236}">
                <a16:creationId xmlns:a16="http://schemas.microsoft.com/office/drawing/2014/main" id="{76AB9614-DFE6-EC52-55C1-5F1AFF36712B}"/>
              </a:ext>
            </a:extLst>
          </p:cNvPr>
          <p:cNvSpPr txBox="1"/>
          <p:nvPr/>
        </p:nvSpPr>
        <p:spPr>
          <a:xfrm>
            <a:off x="3800081" y="879175"/>
            <a:ext cx="9145452" cy="369332"/>
          </a:xfrm>
          <a:prstGeom prst="rect">
            <a:avLst/>
          </a:prstGeom>
          <a:noFill/>
        </p:spPr>
        <p:txBody>
          <a:bodyPr wrap="none" rtlCol="0">
            <a:spAutoFit/>
          </a:bodyPr>
          <a:lstStyle/>
          <a:p>
            <a:r>
              <a:rPr lang="es-AR" dirty="0"/>
              <a:t>Promedios móviles de 30 años (centrados). Análisis de sensibilidad a parámetros</a:t>
            </a:r>
          </a:p>
        </p:txBody>
      </p:sp>
      <p:sp>
        <p:nvSpPr>
          <p:cNvPr id="9" name="Flecha: hacia abajo 8">
            <a:extLst>
              <a:ext uri="{FF2B5EF4-FFF2-40B4-BE49-F238E27FC236}">
                <a16:creationId xmlns:a16="http://schemas.microsoft.com/office/drawing/2014/main" id="{732DE617-4265-27C9-E095-E84619281895}"/>
              </a:ext>
            </a:extLst>
          </p:cNvPr>
          <p:cNvSpPr/>
          <p:nvPr/>
        </p:nvSpPr>
        <p:spPr>
          <a:xfrm rot="19668556">
            <a:off x="7005562" y="3026845"/>
            <a:ext cx="279918" cy="1707502"/>
          </a:xfrm>
          <a:prstGeom prst="downArrow">
            <a:avLst/>
          </a:prstGeom>
          <a:solidFill>
            <a:schemeClr val="accent1">
              <a:alpha val="3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1" name="Conector recto 10">
            <a:extLst>
              <a:ext uri="{FF2B5EF4-FFF2-40B4-BE49-F238E27FC236}">
                <a16:creationId xmlns:a16="http://schemas.microsoft.com/office/drawing/2014/main" id="{436CE963-FBB6-2114-40B5-8C53C33E8F5B}"/>
              </a:ext>
            </a:extLst>
          </p:cNvPr>
          <p:cNvCxnSpPr/>
          <p:nvPr/>
        </p:nvCxnSpPr>
        <p:spPr>
          <a:xfrm flipV="1">
            <a:off x="7772400" y="3349690"/>
            <a:ext cx="0" cy="2313992"/>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95A07735-8C84-1638-C669-2EF1C5977E1D}"/>
              </a:ext>
            </a:extLst>
          </p:cNvPr>
          <p:cNvSpPr txBox="1"/>
          <p:nvPr/>
        </p:nvSpPr>
        <p:spPr>
          <a:xfrm>
            <a:off x="7221722" y="2770935"/>
            <a:ext cx="1047749" cy="523220"/>
          </a:xfrm>
          <a:prstGeom prst="rect">
            <a:avLst/>
          </a:prstGeom>
          <a:noFill/>
        </p:spPr>
        <p:txBody>
          <a:bodyPr wrap="square" rtlCol="0">
            <a:spAutoFit/>
          </a:bodyPr>
          <a:lstStyle/>
          <a:p>
            <a:pPr algn="ctr"/>
            <a:r>
              <a:rPr lang="es-ES" dirty="0">
                <a:solidFill>
                  <a:srgbClr val="FF0000"/>
                </a:solidFill>
              </a:rPr>
              <a:t>≈ 2040</a:t>
            </a:r>
          </a:p>
          <a:p>
            <a:pPr algn="ctr"/>
            <a:r>
              <a:rPr lang="es-ES" sz="1000" dirty="0">
                <a:solidFill>
                  <a:srgbClr val="FF0000"/>
                </a:solidFill>
              </a:rPr>
              <a:t>(2026-2055)</a:t>
            </a:r>
          </a:p>
        </p:txBody>
      </p:sp>
      <p:cxnSp>
        <p:nvCxnSpPr>
          <p:cNvPr id="13" name="Conector recto 12">
            <a:extLst>
              <a:ext uri="{FF2B5EF4-FFF2-40B4-BE49-F238E27FC236}">
                <a16:creationId xmlns:a16="http://schemas.microsoft.com/office/drawing/2014/main" id="{647BD327-9A19-E94B-FE56-C325AEDE17AC}"/>
              </a:ext>
            </a:extLst>
          </p:cNvPr>
          <p:cNvCxnSpPr/>
          <p:nvPr/>
        </p:nvCxnSpPr>
        <p:spPr>
          <a:xfrm flipV="1">
            <a:off x="6572250" y="2272162"/>
            <a:ext cx="0" cy="2313992"/>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9A33DC14-A691-900E-643C-34AD61E3CCB9}"/>
              </a:ext>
            </a:extLst>
          </p:cNvPr>
          <p:cNvSpPr txBox="1"/>
          <p:nvPr/>
        </p:nvSpPr>
        <p:spPr>
          <a:xfrm>
            <a:off x="6048375" y="4659086"/>
            <a:ext cx="1047749" cy="523220"/>
          </a:xfrm>
          <a:prstGeom prst="rect">
            <a:avLst/>
          </a:prstGeom>
          <a:noFill/>
        </p:spPr>
        <p:txBody>
          <a:bodyPr wrap="square" rtlCol="0">
            <a:spAutoFit/>
          </a:bodyPr>
          <a:lstStyle/>
          <a:p>
            <a:pPr algn="ctr"/>
            <a:r>
              <a:rPr lang="es-ES" dirty="0">
                <a:solidFill>
                  <a:srgbClr val="FF0000"/>
                </a:solidFill>
              </a:rPr>
              <a:t>2009</a:t>
            </a:r>
          </a:p>
          <a:p>
            <a:pPr algn="ctr"/>
            <a:r>
              <a:rPr lang="es-ES" sz="1000" dirty="0">
                <a:solidFill>
                  <a:srgbClr val="FF0000"/>
                </a:solidFill>
              </a:rPr>
              <a:t>(1995-2024)</a:t>
            </a:r>
          </a:p>
        </p:txBody>
      </p:sp>
      <p:sp>
        <p:nvSpPr>
          <p:cNvPr id="15" name="CuadroTexto 14">
            <a:extLst>
              <a:ext uri="{FF2B5EF4-FFF2-40B4-BE49-F238E27FC236}">
                <a16:creationId xmlns:a16="http://schemas.microsoft.com/office/drawing/2014/main" id="{C4246B17-6F33-E4D6-6F29-3DFDC078B173}"/>
              </a:ext>
            </a:extLst>
          </p:cNvPr>
          <p:cNvSpPr txBox="1"/>
          <p:nvPr/>
        </p:nvSpPr>
        <p:spPr>
          <a:xfrm>
            <a:off x="2181225" y="1995163"/>
            <a:ext cx="1859805" cy="276999"/>
          </a:xfrm>
          <a:prstGeom prst="rect">
            <a:avLst/>
          </a:prstGeom>
          <a:noFill/>
        </p:spPr>
        <p:txBody>
          <a:bodyPr wrap="none" rtlCol="0">
            <a:spAutoFit/>
          </a:bodyPr>
          <a:lstStyle/>
          <a:p>
            <a:r>
              <a:rPr lang="es-ES" sz="1200" dirty="0">
                <a:solidFill>
                  <a:schemeClr val="bg1"/>
                </a:solidFill>
              </a:rPr>
              <a:t>Simulaciones con la IA</a:t>
            </a:r>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186379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EEF2F-4633-21E2-063D-A77BB7895217}"/>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07141CFA-E81A-98EF-F819-675A6E3E38E6}"/>
              </a:ext>
            </a:extLst>
          </p:cNvPr>
          <p:cNvSpPr txBox="1"/>
          <p:nvPr/>
        </p:nvSpPr>
        <p:spPr>
          <a:xfrm>
            <a:off x="376334" y="1115715"/>
            <a:ext cx="11439330" cy="3970318"/>
          </a:xfrm>
          <a:prstGeom prst="rect">
            <a:avLst/>
          </a:prstGeom>
          <a:noFill/>
        </p:spPr>
        <p:txBody>
          <a:bodyPr wrap="square" rtlCol="0">
            <a:spAutoFit/>
          </a:bodyPr>
          <a:lstStyle/>
          <a:p>
            <a:r>
              <a:rPr lang="es-ES" sz="3200" dirty="0"/>
              <a:t>Vistos los resultados obtenidos para el río Paraná, surgen dos objetivos:</a:t>
            </a:r>
          </a:p>
          <a:p>
            <a:endParaRPr lang="es-ES" sz="2400" dirty="0"/>
          </a:p>
          <a:p>
            <a:endParaRPr lang="es-ES" sz="2400" dirty="0"/>
          </a:p>
          <a:p>
            <a:pPr marL="342900" indent="-342900">
              <a:buFont typeface="Wingdings" panose="05000000000000000000" pitchFamily="2" charset="2"/>
              <a:buChar char="§"/>
            </a:pPr>
            <a:r>
              <a:rPr lang="es-ES" sz="2800" b="1" dirty="0">
                <a:solidFill>
                  <a:srgbClr val="FFC000"/>
                </a:solidFill>
              </a:rPr>
              <a:t>Primero:</a:t>
            </a:r>
            <a:r>
              <a:rPr lang="es-ES" sz="2400" dirty="0"/>
              <a:t> </a:t>
            </a:r>
            <a:r>
              <a:rPr lang="es-ES" sz="2800" dirty="0"/>
              <a:t>Poder sostener esta modelación, más allá de la intuición, con argumentos (matemáticos y naturales).</a:t>
            </a:r>
          </a:p>
          <a:p>
            <a:pPr marL="342900" indent="-342900">
              <a:buFont typeface="Wingdings" panose="05000000000000000000" pitchFamily="2" charset="2"/>
              <a:buChar char="§"/>
            </a:pPr>
            <a:endParaRPr lang="es-ES" sz="2800" dirty="0"/>
          </a:p>
          <a:p>
            <a:pPr marL="457200" indent="-457200">
              <a:buFont typeface="Wingdings" panose="05000000000000000000" pitchFamily="2" charset="2"/>
              <a:buChar char="§"/>
            </a:pPr>
            <a:endParaRPr lang="es-ES" sz="2800" dirty="0"/>
          </a:p>
          <a:p>
            <a:pPr marL="457200" indent="-457200">
              <a:buFont typeface="Wingdings" panose="05000000000000000000" pitchFamily="2" charset="2"/>
              <a:buChar char="§"/>
            </a:pPr>
            <a:r>
              <a:rPr lang="es-ES" sz="2800" b="1" dirty="0">
                <a:solidFill>
                  <a:srgbClr val="FFC000"/>
                </a:solidFill>
              </a:rPr>
              <a:t>Segundo: </a:t>
            </a:r>
            <a:r>
              <a:rPr lang="es-ES" sz="2800" dirty="0"/>
              <a:t>Buscar una extensión a otros ríos de la región (consistencia).</a:t>
            </a:r>
          </a:p>
        </p:txBody>
      </p:sp>
      <p:sp>
        <p:nvSpPr>
          <p:cNvPr id="3" name="Marcador de pie de página 2"/>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084612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66565-C2C2-7D14-DD80-BBA2B538C11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01AFEF9A-2137-5388-F980-0DA61BF630DB}"/>
              </a:ext>
            </a:extLst>
          </p:cNvPr>
          <p:cNvSpPr txBox="1"/>
          <p:nvPr/>
        </p:nvSpPr>
        <p:spPr>
          <a:xfrm>
            <a:off x="361949" y="2379306"/>
            <a:ext cx="11477625" cy="3416320"/>
          </a:xfrm>
          <a:prstGeom prst="rect">
            <a:avLst/>
          </a:prstGeom>
          <a:noFill/>
        </p:spPr>
        <p:txBody>
          <a:bodyPr wrap="square" rtlCol="0">
            <a:spAutoFit/>
          </a:bodyPr>
          <a:lstStyle/>
          <a:p>
            <a:pPr algn="ctr"/>
            <a:endParaRPr lang="es-ES" sz="3600" dirty="0"/>
          </a:p>
          <a:p>
            <a:pPr algn="ctr"/>
            <a:r>
              <a:rPr lang="es-ES" sz="3600" dirty="0"/>
              <a:t>Poder sostener esta modelación, más allá de la intuición, con argumentos (matemáticos y naturales).</a:t>
            </a:r>
          </a:p>
          <a:p>
            <a:endParaRPr lang="es-ES" sz="3600" b="1" dirty="0"/>
          </a:p>
          <a:p>
            <a:endParaRPr lang="es-ES" b="1" dirty="0"/>
          </a:p>
          <a:p>
            <a:endParaRPr lang="es-ES" dirty="0"/>
          </a:p>
          <a:p>
            <a:endParaRPr lang="es-ES" dirty="0"/>
          </a:p>
          <a:p>
            <a:endParaRPr lang="es-ES" dirty="0"/>
          </a:p>
        </p:txBody>
      </p:sp>
      <p:sp>
        <p:nvSpPr>
          <p:cNvPr id="3" name="CuadroTexto 2">
            <a:extLst>
              <a:ext uri="{FF2B5EF4-FFF2-40B4-BE49-F238E27FC236}">
                <a16:creationId xmlns:a16="http://schemas.microsoft.com/office/drawing/2014/main" id="{86D5F54D-7917-9837-B419-69B5E1171731}"/>
              </a:ext>
            </a:extLst>
          </p:cNvPr>
          <p:cNvSpPr txBox="1"/>
          <p:nvPr/>
        </p:nvSpPr>
        <p:spPr>
          <a:xfrm>
            <a:off x="3965511" y="802433"/>
            <a:ext cx="3681392" cy="646331"/>
          </a:xfrm>
          <a:prstGeom prst="rect">
            <a:avLst/>
          </a:prstGeom>
          <a:noFill/>
        </p:spPr>
        <p:txBody>
          <a:bodyPr wrap="none" rtlCol="0">
            <a:spAutoFit/>
          </a:bodyPr>
          <a:lstStyle/>
          <a:p>
            <a:r>
              <a:rPr lang="es-ES" sz="3600" b="1" dirty="0">
                <a:solidFill>
                  <a:srgbClr val="FFC000"/>
                </a:solidFill>
              </a:rPr>
              <a:t>PRIMER OBJETIVO</a:t>
            </a:r>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274976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8D42-B12E-750D-911B-B237C2BBAA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B47E29-1474-3DCA-82EB-F087BE371E9F}"/>
              </a:ext>
            </a:extLst>
          </p:cNvPr>
          <p:cNvSpPr txBox="1"/>
          <p:nvPr/>
        </p:nvSpPr>
        <p:spPr>
          <a:xfrm>
            <a:off x="640080" y="365760"/>
            <a:ext cx="9833956" cy="2062103"/>
          </a:xfrm>
          <a:prstGeom prst="rect">
            <a:avLst/>
          </a:prstGeom>
          <a:noFill/>
        </p:spPr>
        <p:txBody>
          <a:bodyPr wrap="square">
            <a:spAutoFit/>
          </a:bodyPr>
          <a:lstStyle/>
          <a:p>
            <a:pPr algn="ctr">
              <a:defRPr sz="3200" b="1"/>
            </a:pPr>
            <a:r>
              <a:rPr lang="es-AR" u="sng" dirty="0"/>
              <a:t>Contexto del Ensayo</a:t>
            </a:r>
            <a:r>
              <a:rPr lang="es-AR" dirty="0"/>
              <a:t>:</a:t>
            </a:r>
          </a:p>
          <a:p>
            <a:pPr>
              <a:defRPr sz="3200" b="1"/>
            </a:pPr>
            <a:endParaRPr lang="es-ES" dirty="0"/>
          </a:p>
          <a:p>
            <a:pPr>
              <a:defRPr sz="3200" b="1"/>
            </a:pPr>
            <a:r>
              <a:rPr lang="es-ES" dirty="0"/>
              <a:t>¿ Por qué es abierto ? … porque …</a:t>
            </a:r>
          </a:p>
          <a:p>
            <a:pPr>
              <a:defRPr sz="3200" b="1"/>
            </a:pPr>
            <a:endParaRPr dirty="0"/>
          </a:p>
        </p:txBody>
      </p:sp>
      <p:sp>
        <p:nvSpPr>
          <p:cNvPr id="3" name="TextBox 2">
            <a:extLst>
              <a:ext uri="{FF2B5EF4-FFF2-40B4-BE49-F238E27FC236}">
                <a16:creationId xmlns:a16="http://schemas.microsoft.com/office/drawing/2014/main" id="{5A299726-FFF4-02E1-ED84-EFD9FEECF542}"/>
              </a:ext>
            </a:extLst>
          </p:cNvPr>
          <p:cNvSpPr txBox="1"/>
          <p:nvPr/>
        </p:nvSpPr>
        <p:spPr>
          <a:xfrm>
            <a:off x="388154" y="2427863"/>
            <a:ext cx="11322651" cy="4647426"/>
          </a:xfrm>
          <a:prstGeom prst="rect">
            <a:avLst/>
          </a:prstGeom>
          <a:noFill/>
        </p:spPr>
        <p:txBody>
          <a:bodyPr wrap="none">
            <a:spAutoFit/>
          </a:bodyPr>
          <a:lstStyle/>
          <a:p>
            <a:pPr marL="342900" indent="-342900">
              <a:buClr>
                <a:srgbClr val="FFC000"/>
              </a:buClr>
              <a:buFont typeface="Wingdings" panose="05000000000000000000" pitchFamily="2" charset="2"/>
              <a:buChar char="§"/>
              <a:defRPr sz="2000"/>
            </a:pPr>
            <a:r>
              <a:rPr lang="es-AR" sz="2400" dirty="0"/>
              <a:t>Pretende abrir un camino de exploración, desde la observación hacia la interpretación.</a:t>
            </a:r>
          </a:p>
          <a:p>
            <a:pPr marL="342900" indent="-342900">
              <a:buClr>
                <a:srgbClr val="FFC000"/>
              </a:buClr>
              <a:buFont typeface="Wingdings" panose="05000000000000000000" pitchFamily="2" charset="2"/>
              <a:buChar char="§"/>
              <a:defRPr sz="2000"/>
            </a:pPr>
            <a:endParaRPr lang="es-AR" sz="2400" dirty="0"/>
          </a:p>
          <a:p>
            <a:pPr marL="342900" indent="-342900">
              <a:buClr>
                <a:srgbClr val="FFC000"/>
              </a:buClr>
              <a:buFont typeface="Wingdings" panose="05000000000000000000" pitchFamily="2" charset="2"/>
              <a:buChar char="§"/>
              <a:defRPr sz="2000"/>
            </a:pPr>
            <a:r>
              <a:rPr lang="es-AR" sz="2400" dirty="0"/>
              <a:t>Busca explorar las tendencias de largo plazo,  la curva “secular”.</a:t>
            </a:r>
          </a:p>
          <a:p>
            <a:pPr marL="342900" indent="-342900">
              <a:buClr>
                <a:srgbClr val="FFC000"/>
              </a:buClr>
              <a:buFont typeface="Wingdings" panose="05000000000000000000" pitchFamily="2" charset="2"/>
              <a:buChar char="§"/>
              <a:defRPr sz="2000"/>
            </a:pPr>
            <a:endParaRPr lang="es-AR" sz="2400" dirty="0"/>
          </a:p>
          <a:p>
            <a:pPr marL="342900" indent="-342900">
              <a:buClr>
                <a:srgbClr val="FFC000"/>
              </a:buClr>
              <a:buFont typeface="Wingdings" panose="05000000000000000000" pitchFamily="2" charset="2"/>
              <a:buChar char="§"/>
              <a:defRPr sz="2000"/>
            </a:pPr>
            <a:r>
              <a:rPr lang="es-AR" sz="2400" dirty="0"/>
              <a:t>Trata de generar formulaciones sencillas y acotadas (principio de parsimonia).</a:t>
            </a:r>
          </a:p>
          <a:p>
            <a:pPr marL="342900" indent="-342900">
              <a:buClr>
                <a:srgbClr val="FFC000"/>
              </a:buClr>
              <a:buFont typeface="Wingdings" panose="05000000000000000000" pitchFamily="2" charset="2"/>
              <a:buChar char="§"/>
              <a:defRPr sz="2000"/>
            </a:pPr>
            <a:endParaRPr lang="es-AR" sz="2400" dirty="0"/>
          </a:p>
          <a:p>
            <a:pPr marL="342900" indent="-342900">
              <a:buClr>
                <a:srgbClr val="FFC000"/>
              </a:buClr>
              <a:buFont typeface="Wingdings" panose="05000000000000000000" pitchFamily="2" charset="2"/>
              <a:buChar char="§"/>
              <a:defRPr sz="2000"/>
            </a:pPr>
            <a:r>
              <a:rPr lang="es-AR" sz="2400" dirty="0"/>
              <a:t>Trata de promover una visión amplia y de cooperación interdisciplinaria. </a:t>
            </a:r>
          </a:p>
          <a:p>
            <a:pPr marL="342900" indent="-342900">
              <a:buClr>
                <a:srgbClr val="FFC000"/>
              </a:buClr>
              <a:buFont typeface="Wingdings" panose="05000000000000000000" pitchFamily="2" charset="2"/>
              <a:buChar char="§"/>
              <a:defRPr sz="2000"/>
            </a:pPr>
            <a:endParaRPr lang="es-AR" sz="2400" dirty="0"/>
          </a:p>
          <a:p>
            <a:pPr marL="342900" indent="-342900">
              <a:buClr>
                <a:srgbClr val="FFC000"/>
              </a:buClr>
              <a:buFont typeface="Wingdings" panose="05000000000000000000" pitchFamily="2" charset="2"/>
              <a:buChar char="§"/>
              <a:defRPr sz="2000"/>
            </a:pPr>
            <a:r>
              <a:rPr lang="es-AR" sz="2400" dirty="0"/>
              <a:t>Necesita profundizarse, de considerarse de utilidad.</a:t>
            </a:r>
          </a:p>
          <a:p>
            <a:pPr marL="342900" indent="-342900">
              <a:buClr>
                <a:srgbClr val="FFC000"/>
              </a:buClr>
              <a:buFont typeface="Wingdings" panose="05000000000000000000" pitchFamily="2" charset="2"/>
              <a:buChar char="§"/>
              <a:defRPr sz="2000"/>
            </a:pPr>
            <a:endParaRPr lang="es-AR" dirty="0"/>
          </a:p>
          <a:p>
            <a:pPr marL="342900" indent="-342900">
              <a:buClr>
                <a:srgbClr val="FFC000"/>
              </a:buClr>
              <a:buFont typeface="Wingdings" panose="05000000000000000000" pitchFamily="2" charset="2"/>
              <a:buChar char="§"/>
              <a:defRPr sz="2000"/>
            </a:pPr>
            <a:endParaRPr lang="es-AR" dirty="0"/>
          </a:p>
          <a:p>
            <a:pPr marL="342900" indent="-342900">
              <a:buFont typeface="Arial" panose="020B0604020202020204" pitchFamily="34" charset="0"/>
              <a:buChar char="•"/>
              <a:defRPr sz="2000"/>
            </a:pPr>
            <a:endParaRPr lang="es-AR" dirty="0"/>
          </a:p>
          <a:p>
            <a:pPr>
              <a:defRPr sz="2000"/>
            </a:pPr>
            <a:endParaRPr dirty="0"/>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5063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419" y="382637"/>
            <a:ext cx="8436220" cy="584775"/>
          </a:xfrm>
          <a:prstGeom prst="rect">
            <a:avLst/>
          </a:prstGeom>
          <a:noFill/>
        </p:spPr>
        <p:txBody>
          <a:bodyPr wrap="none">
            <a:spAutoFit/>
          </a:bodyPr>
          <a:lstStyle/>
          <a:p>
            <a:pPr>
              <a:defRPr sz="3200" b="1"/>
            </a:pPr>
            <a:r>
              <a:rPr lang="es-AR" u="sng" dirty="0"/>
              <a:t>Matemática: Pertinencia del planteo “armónico”</a:t>
            </a:r>
            <a:endParaRPr u="sng" dirty="0"/>
          </a:p>
        </p:txBody>
      </p:sp>
      <p:sp>
        <p:nvSpPr>
          <p:cNvPr id="3" name="TextBox 2"/>
          <p:cNvSpPr txBox="1"/>
          <p:nvPr/>
        </p:nvSpPr>
        <p:spPr>
          <a:xfrm>
            <a:off x="369419" y="1286416"/>
            <a:ext cx="11449985" cy="4955203"/>
          </a:xfrm>
          <a:prstGeom prst="rect">
            <a:avLst/>
          </a:prstGeom>
          <a:noFill/>
        </p:spPr>
        <p:txBody>
          <a:bodyPr wrap="square">
            <a:spAutoFit/>
          </a:bodyPr>
          <a:lstStyle/>
          <a:p>
            <a:pPr>
              <a:defRPr sz="2000"/>
            </a:pPr>
            <a:r>
              <a:rPr lang="es-AR" b="1" u="sng" dirty="0"/>
              <a:t>COEFICIENTE DE HURST</a:t>
            </a:r>
            <a:r>
              <a:rPr lang="es-AR" dirty="0"/>
              <a:t>: </a:t>
            </a:r>
            <a:r>
              <a:rPr lang="es-AR" sz="2000" dirty="0"/>
              <a:t>es un indicador estadístico que mide la tendencia de una serie temporal a presentar dependencia a largo plazo.</a:t>
            </a:r>
            <a:endParaRPr lang="es-AR" dirty="0"/>
          </a:p>
          <a:p>
            <a:pPr>
              <a:defRPr sz="2000"/>
            </a:pPr>
            <a:r>
              <a:rPr sz="1200" dirty="0"/>
              <a:t> </a:t>
            </a:r>
            <a:endParaRPr lang="es-AR" sz="1200" dirty="0"/>
          </a:p>
          <a:p>
            <a:pPr>
              <a:defRPr sz="2000"/>
            </a:pPr>
            <a:r>
              <a:rPr dirty="0"/>
              <a:t>Se </a:t>
            </a:r>
            <a:r>
              <a:rPr lang="es-ES" dirty="0"/>
              <a:t> aplicaron varios métodos sobre las series de </a:t>
            </a:r>
            <a:r>
              <a:rPr dirty="0"/>
              <a:t>caudales anuales.</a:t>
            </a:r>
            <a:endParaRPr lang="es-AR" dirty="0"/>
          </a:p>
          <a:p>
            <a:pPr>
              <a:defRPr sz="2000"/>
            </a:pPr>
            <a:endParaRPr dirty="0"/>
          </a:p>
          <a:p>
            <a:pPr>
              <a:defRPr sz="2000"/>
            </a:pPr>
            <a:r>
              <a:rPr dirty="0"/>
              <a:t>• </a:t>
            </a:r>
            <a:r>
              <a:rPr b="1" dirty="0">
                <a:solidFill>
                  <a:srgbClr val="FFC000"/>
                </a:solidFill>
              </a:rPr>
              <a:t>Resultado: H </a:t>
            </a:r>
            <a:r>
              <a:rPr lang="es-AR" b="1" dirty="0">
                <a:solidFill>
                  <a:srgbClr val="FFC000"/>
                </a:solidFill>
              </a:rPr>
              <a:t>~ 0.7- 0.8 </a:t>
            </a:r>
            <a:r>
              <a:rPr b="1" dirty="0">
                <a:solidFill>
                  <a:srgbClr val="FFC000"/>
                </a:solidFill>
              </a:rPr>
              <a:t>→ indica persistencia de largo plazo.</a:t>
            </a:r>
            <a:endParaRPr lang="es-AR" b="1" dirty="0">
              <a:solidFill>
                <a:srgbClr val="FFC000"/>
              </a:solidFill>
            </a:endParaRPr>
          </a:p>
          <a:p>
            <a:pPr>
              <a:defRPr sz="2000"/>
            </a:pPr>
            <a:endParaRPr lang="es-AR" sz="1200" b="1" dirty="0">
              <a:solidFill>
                <a:srgbClr val="FFFF00"/>
              </a:solidFill>
            </a:endParaRPr>
          </a:p>
          <a:p>
            <a:pPr algn="ctr">
              <a:defRPr sz="2000"/>
            </a:pPr>
            <a:r>
              <a:rPr lang="es-AR" sz="2000" b="1" dirty="0">
                <a:solidFill>
                  <a:srgbClr val="FFC000"/>
                </a:solidFill>
                <a:highlight>
                  <a:srgbClr val="000000"/>
                </a:highlight>
              </a:rPr>
              <a:t>De alguna forma se justifica explorar modelos estructurales lentos y armónicos.</a:t>
            </a:r>
          </a:p>
          <a:p>
            <a:pPr algn="ctr">
              <a:defRPr sz="2000"/>
            </a:pPr>
            <a:endParaRPr lang="es-AR" sz="1200" dirty="0">
              <a:solidFill>
                <a:srgbClr val="FFFF00"/>
              </a:solidFill>
            </a:endParaRPr>
          </a:p>
          <a:p>
            <a:pPr>
              <a:defRPr sz="2000"/>
            </a:pPr>
            <a:endParaRPr dirty="0"/>
          </a:p>
          <a:p>
            <a:pPr>
              <a:defRPr sz="2000"/>
            </a:pPr>
            <a:endParaRPr lang="es-AR" dirty="0"/>
          </a:p>
          <a:p>
            <a:pPr>
              <a:defRPr sz="2000"/>
            </a:pPr>
            <a:endParaRPr lang="es-AR" dirty="0"/>
          </a:p>
          <a:p>
            <a:pPr algn="ctr">
              <a:defRPr sz="2000"/>
            </a:pPr>
            <a:endParaRPr lang="es-AR" sz="2000" b="1" dirty="0">
              <a:solidFill>
                <a:srgbClr val="FFFF00"/>
              </a:solidFill>
            </a:endParaRPr>
          </a:p>
          <a:p>
            <a:pPr algn="ctr">
              <a:defRPr sz="2000"/>
            </a:pPr>
            <a:endParaRPr lang="es-AR" sz="2000" b="1" dirty="0">
              <a:solidFill>
                <a:srgbClr val="FFFF00"/>
              </a:solidFill>
            </a:endParaRPr>
          </a:p>
          <a:p>
            <a:pPr algn="ctr">
              <a:defRPr sz="2000"/>
            </a:pPr>
            <a:endParaRPr lang="es-AR" sz="2000" b="1" dirty="0">
              <a:solidFill>
                <a:srgbClr val="FFFF00"/>
              </a:solidFill>
            </a:endParaRPr>
          </a:p>
          <a:p>
            <a:pPr algn="ctr">
              <a:defRPr sz="2000"/>
            </a:pPr>
            <a:endParaRPr lang="es-AR" sz="2000" b="1" dirty="0">
              <a:solidFill>
                <a:srgbClr val="FFFF00"/>
              </a:solidFill>
            </a:endParaRPr>
          </a:p>
          <a:p>
            <a:pPr algn="ctr">
              <a:defRPr sz="2000"/>
            </a:pPr>
            <a:endParaRPr lang="es-AR" sz="2000" b="1" dirty="0">
              <a:solidFill>
                <a:srgbClr val="FFFF00"/>
              </a:solidFill>
            </a:endParaRPr>
          </a:p>
        </p:txBody>
      </p:sp>
      <p:pic>
        <p:nvPicPr>
          <p:cNvPr id="4" name="Imagen 3">
            <a:extLst>
              <a:ext uri="{FF2B5EF4-FFF2-40B4-BE49-F238E27FC236}">
                <a16:creationId xmlns:a16="http://schemas.microsoft.com/office/drawing/2014/main" id="{46AB93B6-5857-A9E9-C70B-AD0B50AB3281}"/>
              </a:ext>
            </a:extLst>
          </p:cNvPr>
          <p:cNvPicPr>
            <a:picLocks noChangeAspect="1"/>
          </p:cNvPicPr>
          <p:nvPr/>
        </p:nvPicPr>
        <p:blipFill>
          <a:blip r:embed="rId2"/>
          <a:stretch>
            <a:fillRect/>
          </a:stretch>
        </p:blipFill>
        <p:spPr>
          <a:xfrm>
            <a:off x="2563173" y="3764017"/>
            <a:ext cx="7350495" cy="2181588"/>
          </a:xfrm>
          <a:prstGeom prst="rect">
            <a:avLst/>
          </a:prstGeom>
          <a:solidFill>
            <a:schemeClr val="tx1"/>
          </a:solidFill>
        </p:spPr>
      </p:pic>
      <p:sp>
        <p:nvSpPr>
          <p:cNvPr id="6" name="Marcador de pie de página 5"/>
          <p:cNvSpPr>
            <a:spLocks noGrp="1"/>
          </p:cNvSpPr>
          <p:nvPr>
            <p:ph type="ftr" sz="quarter" idx="11"/>
          </p:nvPr>
        </p:nvSpPr>
        <p:spPr/>
        <p:txBody>
          <a:bodyPr/>
          <a:lstStyle/>
          <a:p>
            <a:r>
              <a:rPr lang="en-US" dirty="0"/>
              <a:t>ING. LUIS MARCELO CARDINALI</a:t>
            </a:r>
          </a:p>
        </p:txBody>
      </p:sp>
      <p:sp>
        <p:nvSpPr>
          <p:cNvPr id="7" name="CuadroTexto 6"/>
          <p:cNvSpPr txBox="1"/>
          <p:nvPr/>
        </p:nvSpPr>
        <p:spPr>
          <a:xfrm>
            <a:off x="568036" y="4322618"/>
            <a:ext cx="1981200" cy="1323439"/>
          </a:xfrm>
          <a:prstGeom prst="rect">
            <a:avLst/>
          </a:prstGeom>
          <a:noFill/>
        </p:spPr>
        <p:txBody>
          <a:bodyPr wrap="square" rtlCol="0">
            <a:spAutoFit/>
          </a:bodyPr>
          <a:lstStyle/>
          <a:p>
            <a:pPr lvl="0">
              <a:defRPr sz="2000"/>
            </a:pPr>
            <a:r>
              <a:rPr lang="es-ES" sz="2000" b="1" dirty="0">
                <a:solidFill>
                  <a:prstClr val="white"/>
                </a:solidFill>
              </a:rPr>
              <a:t>Valores similares en otros grandes ríos: Amazonas, Yangtzé, Nilo.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 y="365760"/>
            <a:ext cx="8076442" cy="584775"/>
          </a:xfrm>
          <a:prstGeom prst="rect">
            <a:avLst/>
          </a:prstGeom>
          <a:noFill/>
        </p:spPr>
        <p:txBody>
          <a:bodyPr wrap="none">
            <a:spAutoFit/>
          </a:bodyPr>
          <a:lstStyle/>
          <a:p>
            <a:pPr>
              <a:defRPr sz="3200" b="1"/>
            </a:pPr>
            <a:r>
              <a:rPr lang="es-AR" dirty="0"/>
              <a:t>Matemática: Los períodos de las armónicas </a:t>
            </a:r>
            <a:r>
              <a:rPr lang="es-AR" u="sng" dirty="0"/>
              <a:t>(1)</a:t>
            </a:r>
          </a:p>
        </p:txBody>
      </p:sp>
      <p:pic>
        <p:nvPicPr>
          <p:cNvPr id="3" name="Picture 2" descr="image_12.png"/>
          <p:cNvPicPr>
            <a:picLocks noChangeAspect="1"/>
          </p:cNvPicPr>
          <p:nvPr/>
        </p:nvPicPr>
        <p:blipFill>
          <a:blip r:embed="rId3"/>
          <a:stretch>
            <a:fillRect/>
          </a:stretch>
        </p:blipFill>
        <p:spPr>
          <a:xfrm>
            <a:off x="6027420" y="1781455"/>
            <a:ext cx="6161405" cy="3033234"/>
          </a:xfrm>
          <a:prstGeom prst="rect">
            <a:avLst/>
          </a:prstGeom>
        </p:spPr>
      </p:pic>
      <p:pic>
        <p:nvPicPr>
          <p:cNvPr id="4" name="Imagen 3">
            <a:extLst>
              <a:ext uri="{FF2B5EF4-FFF2-40B4-BE49-F238E27FC236}">
                <a16:creationId xmlns:a16="http://schemas.microsoft.com/office/drawing/2014/main" id="{0FD298BC-9F19-D578-5646-72A4338C65E0}"/>
              </a:ext>
            </a:extLst>
          </p:cNvPr>
          <p:cNvPicPr>
            <a:picLocks noChangeAspect="1"/>
          </p:cNvPicPr>
          <p:nvPr/>
        </p:nvPicPr>
        <p:blipFill>
          <a:blip r:embed="rId4"/>
          <a:stretch>
            <a:fillRect/>
          </a:stretch>
        </p:blipFill>
        <p:spPr>
          <a:xfrm>
            <a:off x="0" y="1781455"/>
            <a:ext cx="6058808" cy="3033234"/>
          </a:xfrm>
          <a:prstGeom prst="rect">
            <a:avLst/>
          </a:prstGeom>
        </p:spPr>
      </p:pic>
      <p:sp>
        <p:nvSpPr>
          <p:cNvPr id="5" name="TextBox 2">
            <a:extLst>
              <a:ext uri="{FF2B5EF4-FFF2-40B4-BE49-F238E27FC236}">
                <a16:creationId xmlns:a16="http://schemas.microsoft.com/office/drawing/2014/main" id="{650F0F4A-AB8B-17EA-DB49-E37EDC7FE91F}"/>
              </a:ext>
            </a:extLst>
          </p:cNvPr>
          <p:cNvSpPr txBox="1"/>
          <p:nvPr/>
        </p:nvSpPr>
        <p:spPr>
          <a:xfrm>
            <a:off x="640080" y="1162174"/>
            <a:ext cx="11449985" cy="400110"/>
          </a:xfrm>
          <a:prstGeom prst="rect">
            <a:avLst/>
          </a:prstGeom>
          <a:noFill/>
        </p:spPr>
        <p:txBody>
          <a:bodyPr wrap="square">
            <a:spAutoFit/>
          </a:bodyPr>
          <a:lstStyle/>
          <a:p>
            <a:pPr>
              <a:defRPr sz="2000"/>
            </a:pPr>
            <a:r>
              <a:rPr lang="es-AR" dirty="0"/>
              <a:t>Análisis espectral (Fourier y Multitaper).</a:t>
            </a:r>
            <a:endParaRPr dirty="0"/>
          </a:p>
        </p:txBody>
      </p:sp>
      <p:sp>
        <p:nvSpPr>
          <p:cNvPr id="6" name="Flecha: curvada hacia abajo 5">
            <a:extLst>
              <a:ext uri="{FF2B5EF4-FFF2-40B4-BE49-F238E27FC236}">
                <a16:creationId xmlns:a16="http://schemas.microsoft.com/office/drawing/2014/main" id="{C892DDCB-CF5D-4D02-36BA-BFF0C75BA523}"/>
              </a:ext>
            </a:extLst>
          </p:cNvPr>
          <p:cNvSpPr/>
          <p:nvPr/>
        </p:nvSpPr>
        <p:spPr>
          <a:xfrm>
            <a:off x="5611528" y="1830392"/>
            <a:ext cx="818148" cy="270543"/>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endParaRPr>
          </a:p>
        </p:txBody>
      </p:sp>
      <p:sp>
        <p:nvSpPr>
          <p:cNvPr id="7" name="CuadroTexto 6">
            <a:extLst>
              <a:ext uri="{FF2B5EF4-FFF2-40B4-BE49-F238E27FC236}">
                <a16:creationId xmlns:a16="http://schemas.microsoft.com/office/drawing/2014/main" id="{F85062F3-EC7E-D545-08ED-29C22FAEE136}"/>
              </a:ext>
            </a:extLst>
          </p:cNvPr>
          <p:cNvSpPr txBox="1"/>
          <p:nvPr/>
        </p:nvSpPr>
        <p:spPr>
          <a:xfrm>
            <a:off x="382685" y="4999278"/>
            <a:ext cx="4784580" cy="646331"/>
          </a:xfrm>
          <a:prstGeom prst="rect">
            <a:avLst/>
          </a:prstGeom>
          <a:noFill/>
        </p:spPr>
        <p:txBody>
          <a:bodyPr wrap="none" rtlCol="0">
            <a:spAutoFit/>
          </a:bodyPr>
          <a:lstStyle/>
          <a:p>
            <a:r>
              <a:rPr lang="es-AR" u="sng" dirty="0"/>
              <a:t>Análisis clásico (Fourier)</a:t>
            </a:r>
          </a:p>
          <a:p>
            <a:r>
              <a:rPr lang="es-AR" dirty="0"/>
              <a:t>Tendencia creciente hacia muy bajas frecuencias.</a:t>
            </a:r>
          </a:p>
        </p:txBody>
      </p:sp>
      <p:sp>
        <p:nvSpPr>
          <p:cNvPr id="8" name="CuadroTexto 7">
            <a:extLst>
              <a:ext uri="{FF2B5EF4-FFF2-40B4-BE49-F238E27FC236}">
                <a16:creationId xmlns:a16="http://schemas.microsoft.com/office/drawing/2014/main" id="{B36DA091-DDFE-1F9C-0A45-0F82B0A4E2A0}"/>
              </a:ext>
            </a:extLst>
          </p:cNvPr>
          <p:cNvSpPr txBox="1"/>
          <p:nvPr/>
        </p:nvSpPr>
        <p:spPr>
          <a:xfrm>
            <a:off x="6512704" y="4999277"/>
            <a:ext cx="4059766" cy="646331"/>
          </a:xfrm>
          <a:prstGeom prst="rect">
            <a:avLst/>
          </a:prstGeom>
          <a:noFill/>
        </p:spPr>
        <p:txBody>
          <a:bodyPr wrap="none" rtlCol="0">
            <a:spAutoFit/>
          </a:bodyPr>
          <a:lstStyle/>
          <a:p>
            <a:r>
              <a:rPr lang="es-AR" u="sng" dirty="0"/>
              <a:t>Análisis multi Taper</a:t>
            </a:r>
          </a:p>
          <a:p>
            <a:r>
              <a:rPr lang="es-AR" dirty="0"/>
              <a:t>Confirma la tendencia del análisis clásico.</a:t>
            </a:r>
          </a:p>
        </p:txBody>
      </p:sp>
      <p:sp>
        <p:nvSpPr>
          <p:cNvPr id="9" name="CuadroTexto 8">
            <a:extLst>
              <a:ext uri="{FF2B5EF4-FFF2-40B4-BE49-F238E27FC236}">
                <a16:creationId xmlns:a16="http://schemas.microsoft.com/office/drawing/2014/main" id="{BE2A604D-38DA-00E1-A448-ADA21D4A8644}"/>
              </a:ext>
            </a:extLst>
          </p:cNvPr>
          <p:cNvSpPr txBox="1"/>
          <p:nvPr/>
        </p:nvSpPr>
        <p:spPr>
          <a:xfrm>
            <a:off x="1224180" y="5742904"/>
            <a:ext cx="10410992" cy="461665"/>
          </a:xfrm>
          <a:prstGeom prst="rect">
            <a:avLst/>
          </a:prstGeom>
          <a:noFill/>
        </p:spPr>
        <p:txBody>
          <a:bodyPr wrap="none" rtlCol="0">
            <a:spAutoFit/>
          </a:bodyPr>
          <a:lstStyle/>
          <a:p>
            <a:r>
              <a:rPr lang="es-AR" sz="2400" b="1" dirty="0">
                <a:solidFill>
                  <a:srgbClr val="FFC000"/>
                </a:solidFill>
              </a:rPr>
              <a:t>No es concluyente, pero </a:t>
            </a:r>
            <a:r>
              <a:rPr lang="es-AR" sz="2400" b="1" u="sng" dirty="0">
                <a:solidFill>
                  <a:srgbClr val="FFC000"/>
                </a:solidFill>
              </a:rPr>
              <a:t>induce</a:t>
            </a:r>
            <a:r>
              <a:rPr lang="es-AR" sz="2400" b="1" dirty="0">
                <a:solidFill>
                  <a:srgbClr val="FFC000"/>
                </a:solidFill>
              </a:rPr>
              <a:t> a la posibilidad de ciclos con T ~ 100 años o más.</a:t>
            </a:r>
          </a:p>
        </p:txBody>
      </p:sp>
      <p:sp>
        <p:nvSpPr>
          <p:cNvPr id="11" name="Marcador de pie de página 10"/>
          <p:cNvSpPr>
            <a:spLocks noGrp="1"/>
          </p:cNvSpPr>
          <p:nvPr>
            <p:ph type="ftr" sz="quarter" idx="11"/>
          </p:nvPr>
        </p:nvSpPr>
        <p:spPr/>
        <p:txBody>
          <a:bodyPr/>
          <a:lstStyle/>
          <a:p>
            <a:r>
              <a:rPr lang="en-US" dirty="0"/>
              <a:t>ING. LUIS MARCELO CARDINALI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82F1C-F2DC-68EC-DC09-A0A8992D0412}"/>
            </a:ext>
          </a:extLst>
        </p:cNvPr>
        <p:cNvGrpSpPr/>
        <p:nvPr/>
      </p:nvGrpSpPr>
      <p:grpSpPr>
        <a:xfrm>
          <a:off x="0" y="0"/>
          <a:ext cx="0" cy="0"/>
          <a:chOff x="0" y="0"/>
          <a:chExt cx="0" cy="0"/>
        </a:xfrm>
      </p:grpSpPr>
      <p:sp>
        <p:nvSpPr>
          <p:cNvPr id="5" name="TextBox 2">
            <a:extLst>
              <a:ext uri="{FF2B5EF4-FFF2-40B4-BE49-F238E27FC236}">
                <a16:creationId xmlns:a16="http://schemas.microsoft.com/office/drawing/2014/main" id="{C8E39C3D-97A7-F877-42EF-9F8FF9B96567}"/>
              </a:ext>
            </a:extLst>
          </p:cNvPr>
          <p:cNvSpPr txBox="1"/>
          <p:nvPr/>
        </p:nvSpPr>
        <p:spPr>
          <a:xfrm>
            <a:off x="640080" y="1100619"/>
            <a:ext cx="11449985" cy="400110"/>
          </a:xfrm>
          <a:prstGeom prst="rect">
            <a:avLst/>
          </a:prstGeom>
          <a:noFill/>
        </p:spPr>
        <p:txBody>
          <a:bodyPr wrap="square">
            <a:spAutoFit/>
          </a:bodyPr>
          <a:lstStyle/>
          <a:p>
            <a:pPr>
              <a:defRPr sz="2000"/>
            </a:pPr>
            <a:r>
              <a:rPr lang="es-AR" dirty="0"/>
              <a:t>Análisis espectral (Wavelet u Onditas).</a:t>
            </a:r>
            <a:endParaRPr dirty="0"/>
          </a:p>
        </p:txBody>
      </p:sp>
      <p:sp>
        <p:nvSpPr>
          <p:cNvPr id="9" name="CuadroTexto 8">
            <a:extLst>
              <a:ext uri="{FF2B5EF4-FFF2-40B4-BE49-F238E27FC236}">
                <a16:creationId xmlns:a16="http://schemas.microsoft.com/office/drawing/2014/main" id="{A5AF1260-E76F-41FD-1202-42C0A2887C34}"/>
              </a:ext>
            </a:extLst>
          </p:cNvPr>
          <p:cNvSpPr txBox="1"/>
          <p:nvPr/>
        </p:nvSpPr>
        <p:spPr>
          <a:xfrm>
            <a:off x="2559818" y="5308717"/>
            <a:ext cx="5338321" cy="584775"/>
          </a:xfrm>
          <a:prstGeom prst="rect">
            <a:avLst/>
          </a:prstGeom>
          <a:noFill/>
        </p:spPr>
        <p:txBody>
          <a:bodyPr wrap="none" rtlCol="0">
            <a:spAutoFit/>
          </a:bodyPr>
          <a:lstStyle/>
          <a:p>
            <a:r>
              <a:rPr lang="es-AR" sz="1600" b="1" dirty="0"/>
              <a:t>Luminosidad marcada alrededor de 68 +/- 10 años.</a:t>
            </a:r>
          </a:p>
          <a:p>
            <a:r>
              <a:rPr lang="es-AR" sz="1600" b="1" dirty="0"/>
              <a:t>Presencia persistente hasta períodos ~ 100 años.</a:t>
            </a:r>
          </a:p>
        </p:txBody>
      </p:sp>
      <p:pic>
        <p:nvPicPr>
          <p:cNvPr id="10" name="Imagen 9">
            <a:extLst>
              <a:ext uri="{FF2B5EF4-FFF2-40B4-BE49-F238E27FC236}">
                <a16:creationId xmlns:a16="http://schemas.microsoft.com/office/drawing/2014/main" id="{D7B51F08-EF49-666F-6B71-929FEAB150DF}"/>
              </a:ext>
            </a:extLst>
          </p:cNvPr>
          <p:cNvPicPr>
            <a:picLocks noChangeAspect="1"/>
          </p:cNvPicPr>
          <p:nvPr/>
        </p:nvPicPr>
        <p:blipFill>
          <a:blip r:embed="rId3"/>
          <a:stretch>
            <a:fillRect/>
          </a:stretch>
        </p:blipFill>
        <p:spPr>
          <a:xfrm>
            <a:off x="761303" y="1801476"/>
            <a:ext cx="7136836" cy="3294593"/>
          </a:xfrm>
          <a:prstGeom prst="rect">
            <a:avLst/>
          </a:prstGeom>
        </p:spPr>
      </p:pic>
      <p:sp>
        <p:nvSpPr>
          <p:cNvPr id="11" name="CuadroTexto 10">
            <a:extLst>
              <a:ext uri="{FF2B5EF4-FFF2-40B4-BE49-F238E27FC236}">
                <a16:creationId xmlns:a16="http://schemas.microsoft.com/office/drawing/2014/main" id="{830A8073-6F87-8815-DA23-294B99D58CB3}"/>
              </a:ext>
            </a:extLst>
          </p:cNvPr>
          <p:cNvSpPr txBox="1"/>
          <p:nvPr/>
        </p:nvSpPr>
        <p:spPr>
          <a:xfrm>
            <a:off x="8850480" y="2435227"/>
            <a:ext cx="2962494" cy="1938992"/>
          </a:xfrm>
          <a:prstGeom prst="rect">
            <a:avLst/>
          </a:prstGeom>
          <a:noFill/>
        </p:spPr>
        <p:txBody>
          <a:bodyPr wrap="square" rtlCol="0">
            <a:spAutoFit/>
          </a:bodyPr>
          <a:lstStyle/>
          <a:p>
            <a:pPr algn="ctr"/>
            <a:r>
              <a:rPr lang="es-AR" sz="2000" b="1" dirty="0">
                <a:solidFill>
                  <a:srgbClr val="FFC000"/>
                </a:solidFill>
              </a:rPr>
              <a:t>Va en el sentido positivo, agregando valor a las búsquedas anteriores.</a:t>
            </a:r>
          </a:p>
          <a:p>
            <a:pPr algn="ctr"/>
            <a:r>
              <a:rPr lang="es-AR" sz="2000" b="1" dirty="0">
                <a:solidFill>
                  <a:srgbClr val="FFC000"/>
                </a:solidFill>
              </a:rPr>
              <a:t>Incorpora implícitamente el concepto de “bandas” en vez de “valores fijos”.</a:t>
            </a:r>
          </a:p>
        </p:txBody>
      </p:sp>
      <p:sp>
        <p:nvSpPr>
          <p:cNvPr id="4" name="TextBox 1">
            <a:extLst>
              <a:ext uri="{FF2B5EF4-FFF2-40B4-BE49-F238E27FC236}">
                <a16:creationId xmlns:a16="http://schemas.microsoft.com/office/drawing/2014/main" id="{D834A657-A62C-445E-9F6E-CEF8EE5AADB7}"/>
              </a:ext>
            </a:extLst>
          </p:cNvPr>
          <p:cNvSpPr txBox="1"/>
          <p:nvPr/>
        </p:nvSpPr>
        <p:spPr>
          <a:xfrm>
            <a:off x="640080" y="365760"/>
            <a:ext cx="8076442" cy="584775"/>
          </a:xfrm>
          <a:prstGeom prst="rect">
            <a:avLst/>
          </a:prstGeom>
          <a:noFill/>
        </p:spPr>
        <p:txBody>
          <a:bodyPr wrap="none">
            <a:spAutoFit/>
          </a:bodyPr>
          <a:lstStyle/>
          <a:p>
            <a:pPr>
              <a:defRPr sz="3200" b="1"/>
            </a:pPr>
            <a:r>
              <a:rPr lang="es-AR" dirty="0"/>
              <a:t>Matemática: Los períodos de las armónicas (2)</a:t>
            </a:r>
          </a:p>
        </p:txBody>
      </p:sp>
      <p:sp>
        <p:nvSpPr>
          <p:cNvPr id="3" name="Marcador de pie de página 2"/>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790069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8D3E9-6555-9CBC-642D-A19F33C43CBF}"/>
            </a:ext>
          </a:extLst>
        </p:cNvPr>
        <p:cNvGrpSpPr/>
        <p:nvPr/>
      </p:nvGrpSpPr>
      <p:grpSpPr>
        <a:xfrm>
          <a:off x="0" y="0"/>
          <a:ext cx="0" cy="0"/>
          <a:chOff x="0" y="0"/>
          <a:chExt cx="0" cy="0"/>
        </a:xfrm>
      </p:grpSpPr>
      <p:sp>
        <p:nvSpPr>
          <p:cNvPr id="5" name="TextBox 2">
            <a:extLst>
              <a:ext uri="{FF2B5EF4-FFF2-40B4-BE49-F238E27FC236}">
                <a16:creationId xmlns:a16="http://schemas.microsoft.com/office/drawing/2014/main" id="{3E7CACCF-E9F7-6AD4-380A-58348D0C56B4}"/>
              </a:ext>
            </a:extLst>
          </p:cNvPr>
          <p:cNvSpPr txBox="1"/>
          <p:nvPr/>
        </p:nvSpPr>
        <p:spPr>
          <a:xfrm>
            <a:off x="369419" y="1208341"/>
            <a:ext cx="11449985" cy="400110"/>
          </a:xfrm>
          <a:prstGeom prst="rect">
            <a:avLst/>
          </a:prstGeom>
          <a:noFill/>
        </p:spPr>
        <p:txBody>
          <a:bodyPr wrap="square">
            <a:spAutoFit/>
          </a:bodyPr>
          <a:lstStyle/>
          <a:p>
            <a:pPr>
              <a:defRPr sz="2000"/>
            </a:pPr>
            <a:r>
              <a:rPr lang="es-AR" u="sng" dirty="0"/>
              <a:t>La tercera armónica…</a:t>
            </a:r>
            <a:endParaRPr u="sng" dirty="0"/>
          </a:p>
        </p:txBody>
      </p:sp>
      <p:sp>
        <p:nvSpPr>
          <p:cNvPr id="7" name="Rectangle 1">
            <a:extLst>
              <a:ext uri="{FF2B5EF4-FFF2-40B4-BE49-F238E27FC236}">
                <a16:creationId xmlns:a16="http://schemas.microsoft.com/office/drawing/2014/main" id="{32D4C6B9-2C95-6A4B-B404-517864073908}"/>
              </a:ext>
            </a:extLst>
          </p:cNvPr>
          <p:cNvSpPr>
            <a:spLocks noChangeArrowheads="1"/>
          </p:cNvSpPr>
          <p:nvPr/>
        </p:nvSpPr>
        <p:spPr bwMode="auto">
          <a:xfrm>
            <a:off x="4232471" y="1836834"/>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dirty="0">
              <a:ln>
                <a:noFill/>
              </a:ln>
              <a:solidFill>
                <a:schemeClr val="tx1"/>
              </a:solidFill>
              <a:effectLst/>
              <a:latin typeface="Arial" panose="020B0604020202020204" pitchFamily="34" charset="0"/>
            </a:endParaRPr>
          </a:p>
        </p:txBody>
      </p:sp>
      <p:sp>
        <p:nvSpPr>
          <p:cNvPr id="4" name="Rectangle 1">
            <a:extLst>
              <a:ext uri="{FF2B5EF4-FFF2-40B4-BE49-F238E27FC236}">
                <a16:creationId xmlns:a16="http://schemas.microsoft.com/office/drawing/2014/main" id="{304AC8F5-0318-8B63-7BDE-97EAF571247E}"/>
              </a:ext>
            </a:extLst>
          </p:cNvPr>
          <p:cNvSpPr>
            <a:spLocks noChangeArrowheads="1"/>
          </p:cNvSpPr>
          <p:nvPr/>
        </p:nvSpPr>
        <p:spPr bwMode="auto">
          <a:xfrm rot="10800000" flipV="1">
            <a:off x="369419" y="1740933"/>
            <a:ext cx="117448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s-ES" altLang="es-ES" dirty="0">
                <a:latin typeface="Arial" panose="020B0604020202020204" pitchFamily="34" charset="0"/>
              </a:rPr>
              <a:t>Con período en el rango del orden de (350-370) años, no debe leerse como un ciclo que surge del análisis espectral de una serie de un poco más de 120 años, sino como una banda secular lenta que emerge de los residuos y se alinea con el sistema proporcional entre bandas. </a:t>
            </a:r>
          </a:p>
        </p:txBody>
      </p:sp>
      <p:sp>
        <p:nvSpPr>
          <p:cNvPr id="8" name="CuadroTexto 7">
            <a:extLst>
              <a:ext uri="{FF2B5EF4-FFF2-40B4-BE49-F238E27FC236}">
                <a16:creationId xmlns:a16="http://schemas.microsoft.com/office/drawing/2014/main" id="{4734A3EC-DCC2-FE53-B6FE-DCF6410C8E08}"/>
              </a:ext>
            </a:extLst>
          </p:cNvPr>
          <p:cNvSpPr txBox="1"/>
          <p:nvPr/>
        </p:nvSpPr>
        <p:spPr>
          <a:xfrm>
            <a:off x="407401" y="3894382"/>
            <a:ext cx="11374018" cy="2585323"/>
          </a:xfrm>
          <a:prstGeom prst="rect">
            <a:avLst/>
          </a:prstGeom>
          <a:noFill/>
        </p:spPr>
        <p:txBody>
          <a:bodyPr wrap="square" rtlCol="0">
            <a:spAutoFit/>
          </a:bodyPr>
          <a:lstStyle/>
          <a:p>
            <a:pPr lvl="0" defTabSz="914400" eaLnBrk="0" fontAlgn="base" hangingPunct="0">
              <a:spcBef>
                <a:spcPct val="0"/>
              </a:spcBef>
              <a:spcAft>
                <a:spcPct val="0"/>
              </a:spcAft>
            </a:pPr>
            <a:r>
              <a:rPr lang="es-ES" altLang="es-ES" dirty="0">
                <a:latin typeface="Arial" panose="020B0604020202020204" pitchFamily="34" charset="0"/>
              </a:rPr>
              <a:t>Los valores del coeficiente de </a:t>
            </a:r>
            <a:r>
              <a:rPr lang="es-ES" altLang="es-ES" b="1" dirty="0">
                <a:solidFill>
                  <a:srgbClr val="FFC000"/>
                </a:solidFill>
                <a:latin typeface="Arial" panose="020B0604020202020204" pitchFamily="34" charset="0"/>
              </a:rPr>
              <a:t>Hurst</a:t>
            </a:r>
            <a:r>
              <a:rPr lang="es-ES" altLang="es-ES" b="1" dirty="0">
                <a:latin typeface="Arial" panose="020B0604020202020204" pitchFamily="34" charset="0"/>
              </a:rPr>
              <a:t> </a:t>
            </a:r>
            <a:r>
              <a:rPr lang="es-ES" altLang="es-ES" dirty="0">
                <a:latin typeface="Arial" panose="020B0604020202020204" pitchFamily="34" charset="0"/>
              </a:rPr>
              <a:t>muestran </a:t>
            </a:r>
            <a:r>
              <a:rPr lang="es-ES" altLang="es-ES" b="1" dirty="0">
                <a:solidFill>
                  <a:srgbClr val="FFC000"/>
                </a:solidFill>
                <a:latin typeface="Arial" panose="020B0604020202020204" pitchFamily="34" charset="0"/>
              </a:rPr>
              <a:t>persistencia de largo plazo</a:t>
            </a:r>
            <a:r>
              <a:rPr lang="es-ES" altLang="es-ES" dirty="0">
                <a:latin typeface="Arial" panose="020B0604020202020204" pitchFamily="34" charset="0"/>
              </a:rPr>
              <a:t>, es decir, una memoria que sostiene variabilidad multidecadal y secular.</a:t>
            </a:r>
          </a:p>
          <a:p>
            <a:pPr lvl="0" defTabSz="914400" eaLnBrk="0" fontAlgn="base" hangingPunct="0">
              <a:spcBef>
                <a:spcPct val="0"/>
              </a:spcBef>
              <a:spcAft>
                <a:spcPct val="0"/>
              </a:spcAft>
              <a:buFontTx/>
              <a:buChar char="•"/>
            </a:pPr>
            <a:endParaRPr lang="es-ES" altLang="es-ES" dirty="0">
              <a:latin typeface="Arial" panose="020B0604020202020204" pitchFamily="34" charset="0"/>
            </a:endParaRPr>
          </a:p>
          <a:p>
            <a:pPr lvl="0" defTabSz="914400" eaLnBrk="0" fontAlgn="base" hangingPunct="0">
              <a:spcBef>
                <a:spcPct val="0"/>
              </a:spcBef>
              <a:spcAft>
                <a:spcPct val="0"/>
              </a:spcAft>
            </a:pPr>
            <a:r>
              <a:rPr lang="es-ES" altLang="es-ES" dirty="0">
                <a:latin typeface="Arial" panose="020B0604020202020204" pitchFamily="34" charset="0"/>
              </a:rPr>
              <a:t>Esto aporta respaldo estadístico a la hipótesis armónica de largo plazo: lo que en un marco estocástico se describe como </a:t>
            </a:r>
            <a:r>
              <a:rPr lang="es-ES" altLang="es-ES" b="1" dirty="0">
                <a:solidFill>
                  <a:srgbClr val="FFC000"/>
                </a:solidFill>
                <a:latin typeface="Arial" panose="020B0604020202020204" pitchFamily="34" charset="0"/>
              </a:rPr>
              <a:t>memoria larga</a:t>
            </a:r>
            <a:r>
              <a:rPr lang="es-ES" altLang="es-ES" dirty="0">
                <a:latin typeface="Arial" panose="020B0604020202020204" pitchFamily="34" charset="0"/>
              </a:rPr>
              <a:t>, en un marco armónico se ve como </a:t>
            </a:r>
            <a:r>
              <a:rPr lang="es-ES" altLang="es-ES" b="1" dirty="0">
                <a:solidFill>
                  <a:srgbClr val="FFC000"/>
                </a:solidFill>
                <a:latin typeface="Arial" panose="020B0604020202020204" pitchFamily="34" charset="0"/>
              </a:rPr>
              <a:t>ondas seculares de fondo</a:t>
            </a:r>
            <a:r>
              <a:rPr lang="es-ES" altLang="es-ES" dirty="0">
                <a:latin typeface="Arial" panose="020B0604020202020204" pitchFamily="34" charset="0"/>
              </a:rPr>
              <a:t>.</a:t>
            </a:r>
          </a:p>
          <a:p>
            <a:pPr lvl="0" defTabSz="914400" eaLnBrk="0" fontAlgn="base" hangingPunct="0">
              <a:spcBef>
                <a:spcPct val="0"/>
              </a:spcBef>
              <a:spcAft>
                <a:spcPct val="0"/>
              </a:spcAft>
            </a:pPr>
            <a:endParaRPr lang="es-ES" altLang="es-ES" dirty="0">
              <a:latin typeface="Arial" panose="020B0604020202020204" pitchFamily="34" charset="0"/>
            </a:endParaRPr>
          </a:p>
          <a:p>
            <a:pPr lvl="0" defTabSz="914400" eaLnBrk="0" fontAlgn="base" hangingPunct="0">
              <a:spcBef>
                <a:spcPct val="0"/>
              </a:spcBef>
              <a:spcAft>
                <a:spcPct val="0"/>
              </a:spcAft>
            </a:pPr>
            <a:r>
              <a:rPr lang="es-ES" altLang="es-ES" dirty="0">
                <a:latin typeface="Arial" panose="020B0604020202020204" pitchFamily="34" charset="0"/>
              </a:rPr>
              <a:t>Además, Hurst y la armónica 3 no son visiones alternativas, sino </a:t>
            </a:r>
            <a:r>
              <a:rPr lang="es-ES" altLang="es-ES" b="1" dirty="0">
                <a:solidFill>
                  <a:srgbClr val="FFC000"/>
                </a:solidFill>
                <a:latin typeface="Arial" panose="020B0604020202020204" pitchFamily="34" charset="0"/>
              </a:rPr>
              <a:t>dos lecturas complementaria</a:t>
            </a:r>
            <a:r>
              <a:rPr lang="es-ES" altLang="es-ES" b="1" dirty="0">
                <a:solidFill>
                  <a:srgbClr val="FFFF00"/>
                </a:solidFill>
                <a:latin typeface="Arial" panose="020B0604020202020204" pitchFamily="34" charset="0"/>
              </a:rPr>
              <a:t>s</a:t>
            </a:r>
            <a:r>
              <a:rPr lang="es-ES" altLang="es-ES" dirty="0">
                <a:latin typeface="Arial" panose="020B0604020202020204" pitchFamily="34" charset="0"/>
              </a:rPr>
              <a:t> de la misma propiedad física del sistema fluvial.</a:t>
            </a:r>
          </a:p>
          <a:p>
            <a:endParaRPr lang="es-ES" dirty="0"/>
          </a:p>
        </p:txBody>
      </p:sp>
      <p:sp>
        <p:nvSpPr>
          <p:cNvPr id="9" name="TextBox 2">
            <a:extLst>
              <a:ext uri="{FF2B5EF4-FFF2-40B4-BE49-F238E27FC236}">
                <a16:creationId xmlns:a16="http://schemas.microsoft.com/office/drawing/2014/main" id="{13A6E710-EA75-567F-ECAB-25A0B7F79855}"/>
              </a:ext>
            </a:extLst>
          </p:cNvPr>
          <p:cNvSpPr txBox="1"/>
          <p:nvPr/>
        </p:nvSpPr>
        <p:spPr>
          <a:xfrm>
            <a:off x="369418" y="3105360"/>
            <a:ext cx="11449985" cy="584775"/>
          </a:xfrm>
          <a:prstGeom prst="rect">
            <a:avLst/>
          </a:prstGeom>
          <a:noFill/>
        </p:spPr>
        <p:txBody>
          <a:bodyPr wrap="square">
            <a:spAutoFit/>
          </a:bodyPr>
          <a:lstStyle/>
          <a:p>
            <a:pPr>
              <a:defRPr sz="2000"/>
            </a:pPr>
            <a:r>
              <a:rPr lang="es-AR" sz="3200" dirty="0"/>
              <a:t>Concluyendo, desde la matemática</a:t>
            </a:r>
            <a:r>
              <a:rPr lang="es-AR" dirty="0"/>
              <a:t>:</a:t>
            </a:r>
            <a:endParaRPr dirty="0"/>
          </a:p>
        </p:txBody>
      </p:sp>
      <p:sp>
        <p:nvSpPr>
          <p:cNvPr id="10" name="TextBox 1">
            <a:extLst>
              <a:ext uri="{FF2B5EF4-FFF2-40B4-BE49-F238E27FC236}">
                <a16:creationId xmlns:a16="http://schemas.microsoft.com/office/drawing/2014/main" id="{D15DC189-C8E6-1686-2755-3A2D3AFB4FFB}"/>
              </a:ext>
            </a:extLst>
          </p:cNvPr>
          <p:cNvSpPr txBox="1"/>
          <p:nvPr/>
        </p:nvSpPr>
        <p:spPr>
          <a:xfrm>
            <a:off x="640080" y="365760"/>
            <a:ext cx="8076442" cy="584775"/>
          </a:xfrm>
          <a:prstGeom prst="rect">
            <a:avLst/>
          </a:prstGeom>
          <a:noFill/>
        </p:spPr>
        <p:txBody>
          <a:bodyPr wrap="none">
            <a:spAutoFit/>
          </a:bodyPr>
          <a:lstStyle/>
          <a:p>
            <a:pPr>
              <a:defRPr sz="3200" b="1"/>
            </a:pPr>
            <a:r>
              <a:rPr lang="es-AR" dirty="0"/>
              <a:t>Matemática: Los períodos de las armónicas (3)</a:t>
            </a:r>
          </a:p>
        </p:txBody>
      </p:sp>
      <p:sp>
        <p:nvSpPr>
          <p:cNvPr id="3" name="Marcador de pie de página 2"/>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155593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3769E-EA3B-759C-5B0F-BF33AE2D0F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FD37AE-482C-D90C-C4AF-8AC9AD9298D7}"/>
              </a:ext>
            </a:extLst>
          </p:cNvPr>
          <p:cNvSpPr txBox="1"/>
          <p:nvPr/>
        </p:nvSpPr>
        <p:spPr>
          <a:xfrm>
            <a:off x="640080" y="365760"/>
            <a:ext cx="7664278" cy="584775"/>
          </a:xfrm>
          <a:prstGeom prst="rect">
            <a:avLst/>
          </a:prstGeom>
          <a:noFill/>
        </p:spPr>
        <p:txBody>
          <a:bodyPr wrap="none">
            <a:spAutoFit/>
          </a:bodyPr>
          <a:lstStyle/>
          <a:p>
            <a:pPr>
              <a:defRPr sz="3200" b="1"/>
            </a:pPr>
            <a:r>
              <a:rPr lang="es-AR" dirty="0"/>
              <a:t>Relaciones con fenómenos naturales.</a:t>
            </a:r>
          </a:p>
        </p:txBody>
      </p:sp>
      <p:sp>
        <p:nvSpPr>
          <p:cNvPr id="3" name="TextBox 2">
            <a:extLst>
              <a:ext uri="{FF2B5EF4-FFF2-40B4-BE49-F238E27FC236}">
                <a16:creationId xmlns:a16="http://schemas.microsoft.com/office/drawing/2014/main" id="{13EB18D9-A87A-FC3A-17BE-5540E5D28FB7}"/>
              </a:ext>
            </a:extLst>
          </p:cNvPr>
          <p:cNvSpPr txBox="1"/>
          <p:nvPr/>
        </p:nvSpPr>
        <p:spPr>
          <a:xfrm>
            <a:off x="640080" y="1208341"/>
            <a:ext cx="11449985" cy="523220"/>
          </a:xfrm>
          <a:prstGeom prst="rect">
            <a:avLst/>
          </a:prstGeom>
          <a:noFill/>
        </p:spPr>
        <p:txBody>
          <a:bodyPr wrap="square">
            <a:spAutoFit/>
          </a:bodyPr>
          <a:lstStyle/>
          <a:p>
            <a:pPr>
              <a:defRPr sz="2000"/>
            </a:pPr>
            <a:r>
              <a:rPr lang="es-AR" sz="2800" dirty="0"/>
              <a:t>Ciclos naturales : ¿ relaciones posibles ?</a:t>
            </a:r>
            <a:endParaRPr sz="2800" dirty="0"/>
          </a:p>
        </p:txBody>
      </p:sp>
      <p:sp>
        <p:nvSpPr>
          <p:cNvPr id="12" name="CuadroTexto 11">
            <a:extLst>
              <a:ext uri="{FF2B5EF4-FFF2-40B4-BE49-F238E27FC236}">
                <a16:creationId xmlns:a16="http://schemas.microsoft.com/office/drawing/2014/main" id="{BAC5BB8E-B71D-99A6-F224-9408FC2622F0}"/>
              </a:ext>
            </a:extLst>
          </p:cNvPr>
          <p:cNvSpPr txBox="1"/>
          <p:nvPr/>
        </p:nvSpPr>
        <p:spPr>
          <a:xfrm>
            <a:off x="1677177" y="1942240"/>
            <a:ext cx="7397731" cy="461665"/>
          </a:xfrm>
          <a:prstGeom prst="rect">
            <a:avLst/>
          </a:prstGeom>
          <a:noFill/>
        </p:spPr>
        <p:txBody>
          <a:bodyPr wrap="none" rtlCol="0">
            <a:spAutoFit/>
          </a:bodyPr>
          <a:lstStyle/>
          <a:p>
            <a:r>
              <a:rPr lang="es-ES" sz="2400" b="1" dirty="0">
                <a:solidFill>
                  <a:srgbClr val="FFC000"/>
                </a:solidFill>
              </a:rPr>
              <a:t>¿ Pueden establecerse relaciones causa – efecto entre…?</a:t>
            </a:r>
          </a:p>
        </p:txBody>
      </p:sp>
      <p:pic>
        <p:nvPicPr>
          <p:cNvPr id="16" name="Imagen 15" descr="Una estrella roja&#10;&#10;El contenido generado por IA puede ser incorrecto.">
            <a:extLst>
              <a:ext uri="{FF2B5EF4-FFF2-40B4-BE49-F238E27FC236}">
                <a16:creationId xmlns:a16="http://schemas.microsoft.com/office/drawing/2014/main" id="{5DA9D294-B6B3-8992-C6DC-E090166B28F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4557" y="2367979"/>
            <a:ext cx="2287798" cy="1846260"/>
          </a:xfrm>
          <a:prstGeom prst="rect">
            <a:avLst/>
          </a:prstGeom>
        </p:spPr>
      </p:pic>
      <p:pic>
        <p:nvPicPr>
          <p:cNvPr id="19" name="Imagen 18" descr="Playa con vista al agua&#10;&#10;El contenido generado por IA puede ser incorrecto.">
            <a:extLst>
              <a:ext uri="{FF2B5EF4-FFF2-40B4-BE49-F238E27FC236}">
                <a16:creationId xmlns:a16="http://schemas.microsoft.com/office/drawing/2014/main" id="{66333264-7272-2227-186E-DB9DFF0BC67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6911" y="4220651"/>
            <a:ext cx="2245367" cy="1684025"/>
          </a:xfrm>
          <a:prstGeom prst="rect">
            <a:avLst/>
          </a:prstGeom>
        </p:spPr>
      </p:pic>
      <p:pic>
        <p:nvPicPr>
          <p:cNvPr id="21" name="Imagen 20" descr="Nubes en el cielo sobre un cuerpo de agua&#10;&#10;El contenido generado por IA puede ser incorrecto.">
            <a:extLst>
              <a:ext uri="{FF2B5EF4-FFF2-40B4-BE49-F238E27FC236}">
                <a16:creationId xmlns:a16="http://schemas.microsoft.com/office/drawing/2014/main" id="{F7B25F21-BA9D-61E3-90AD-79EDE25A9A2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164673" y="3022156"/>
            <a:ext cx="3140352" cy="2079849"/>
          </a:xfrm>
          <a:prstGeom prst="rect">
            <a:avLst/>
          </a:prstGeom>
        </p:spPr>
      </p:pic>
      <p:pic>
        <p:nvPicPr>
          <p:cNvPr id="23" name="Imagen 22" descr="Un río al lado de un cuerpo de agua&#10;&#10;El contenido generado por IA puede ser incorrecto.">
            <a:extLst>
              <a:ext uri="{FF2B5EF4-FFF2-40B4-BE49-F238E27FC236}">
                <a16:creationId xmlns:a16="http://schemas.microsoft.com/office/drawing/2014/main" id="{4004CE6D-8CDD-1B3E-6B7E-CA2888E07E2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637343" y="3016383"/>
            <a:ext cx="2777140" cy="2082855"/>
          </a:xfrm>
          <a:prstGeom prst="rect">
            <a:avLst/>
          </a:prstGeom>
        </p:spPr>
      </p:pic>
      <p:sp>
        <p:nvSpPr>
          <p:cNvPr id="28" name="CuadroTexto 27">
            <a:extLst>
              <a:ext uri="{FF2B5EF4-FFF2-40B4-BE49-F238E27FC236}">
                <a16:creationId xmlns:a16="http://schemas.microsoft.com/office/drawing/2014/main" id="{EA8E4044-A26D-45F2-CC4D-A4F54C55B3C4}"/>
              </a:ext>
            </a:extLst>
          </p:cNvPr>
          <p:cNvSpPr txBox="1"/>
          <p:nvPr/>
        </p:nvSpPr>
        <p:spPr>
          <a:xfrm>
            <a:off x="640080" y="2657930"/>
            <a:ext cx="607859" cy="369332"/>
          </a:xfrm>
          <a:prstGeom prst="rect">
            <a:avLst/>
          </a:prstGeom>
          <a:noFill/>
        </p:spPr>
        <p:txBody>
          <a:bodyPr wrap="none" rtlCol="0">
            <a:spAutoFit/>
          </a:bodyPr>
          <a:lstStyle/>
          <a:p>
            <a:r>
              <a:rPr lang="es-ES" dirty="0"/>
              <a:t>SOL</a:t>
            </a:r>
          </a:p>
        </p:txBody>
      </p:sp>
      <p:sp>
        <p:nvSpPr>
          <p:cNvPr id="29" name="CuadroTexto 28">
            <a:extLst>
              <a:ext uri="{FF2B5EF4-FFF2-40B4-BE49-F238E27FC236}">
                <a16:creationId xmlns:a16="http://schemas.microsoft.com/office/drawing/2014/main" id="{1E64527A-45CD-F3EA-9F16-8807CD4D4882}"/>
              </a:ext>
            </a:extLst>
          </p:cNvPr>
          <p:cNvSpPr txBox="1"/>
          <p:nvPr/>
        </p:nvSpPr>
        <p:spPr>
          <a:xfrm>
            <a:off x="625126" y="4464516"/>
            <a:ext cx="1354858" cy="369332"/>
          </a:xfrm>
          <a:prstGeom prst="rect">
            <a:avLst/>
          </a:prstGeom>
          <a:noFill/>
        </p:spPr>
        <p:txBody>
          <a:bodyPr wrap="none" rtlCol="0">
            <a:spAutoFit/>
          </a:bodyPr>
          <a:lstStyle/>
          <a:p>
            <a:r>
              <a:rPr lang="es-ES" dirty="0"/>
              <a:t>OCEANOS</a:t>
            </a:r>
          </a:p>
        </p:txBody>
      </p:sp>
      <p:sp>
        <p:nvSpPr>
          <p:cNvPr id="30" name="CuadroTexto 29">
            <a:extLst>
              <a:ext uri="{FF2B5EF4-FFF2-40B4-BE49-F238E27FC236}">
                <a16:creationId xmlns:a16="http://schemas.microsoft.com/office/drawing/2014/main" id="{56A7D529-AB0A-2B7D-69D2-8591B013575C}"/>
              </a:ext>
            </a:extLst>
          </p:cNvPr>
          <p:cNvSpPr txBox="1"/>
          <p:nvPr/>
        </p:nvSpPr>
        <p:spPr>
          <a:xfrm>
            <a:off x="4327788" y="3319809"/>
            <a:ext cx="1051891" cy="369332"/>
          </a:xfrm>
          <a:prstGeom prst="rect">
            <a:avLst/>
          </a:prstGeom>
          <a:noFill/>
        </p:spPr>
        <p:txBody>
          <a:bodyPr wrap="none" rtlCol="0">
            <a:spAutoFit/>
          </a:bodyPr>
          <a:lstStyle/>
          <a:p>
            <a:r>
              <a:rPr lang="es-ES" dirty="0"/>
              <a:t>LLUVIAS</a:t>
            </a:r>
          </a:p>
        </p:txBody>
      </p:sp>
      <p:sp>
        <p:nvSpPr>
          <p:cNvPr id="31" name="CuadroTexto 30">
            <a:extLst>
              <a:ext uri="{FF2B5EF4-FFF2-40B4-BE49-F238E27FC236}">
                <a16:creationId xmlns:a16="http://schemas.microsoft.com/office/drawing/2014/main" id="{A0F4F26B-81FE-9327-DF56-49F3541085E0}"/>
              </a:ext>
            </a:extLst>
          </p:cNvPr>
          <p:cNvSpPr txBox="1"/>
          <p:nvPr/>
        </p:nvSpPr>
        <p:spPr>
          <a:xfrm>
            <a:off x="9558477" y="5179451"/>
            <a:ext cx="1383712" cy="369332"/>
          </a:xfrm>
          <a:prstGeom prst="rect">
            <a:avLst/>
          </a:prstGeom>
          <a:noFill/>
        </p:spPr>
        <p:txBody>
          <a:bodyPr wrap="none" rtlCol="0">
            <a:spAutoFit/>
          </a:bodyPr>
          <a:lstStyle/>
          <a:p>
            <a:r>
              <a:rPr lang="es-ES" dirty="0"/>
              <a:t>CAUDALES</a:t>
            </a:r>
          </a:p>
        </p:txBody>
      </p:sp>
      <p:sp>
        <p:nvSpPr>
          <p:cNvPr id="4" name="Flecha: a la derecha 3">
            <a:extLst>
              <a:ext uri="{FF2B5EF4-FFF2-40B4-BE49-F238E27FC236}">
                <a16:creationId xmlns:a16="http://schemas.microsoft.com/office/drawing/2014/main" id="{1AC060A0-31F0-455E-024F-E8D16759732E}"/>
              </a:ext>
            </a:extLst>
          </p:cNvPr>
          <p:cNvSpPr/>
          <p:nvPr/>
        </p:nvSpPr>
        <p:spPr>
          <a:xfrm rot="19972671">
            <a:off x="2790659" y="4816591"/>
            <a:ext cx="1072924" cy="2516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Flecha: a la derecha 4">
            <a:extLst>
              <a:ext uri="{FF2B5EF4-FFF2-40B4-BE49-F238E27FC236}">
                <a16:creationId xmlns:a16="http://schemas.microsoft.com/office/drawing/2014/main" id="{ACCF0C81-0FC1-0BE6-203F-2DCF9F9B7A1E}"/>
              </a:ext>
            </a:extLst>
          </p:cNvPr>
          <p:cNvSpPr/>
          <p:nvPr/>
        </p:nvSpPr>
        <p:spPr>
          <a:xfrm rot="1695462">
            <a:off x="2824542" y="3198461"/>
            <a:ext cx="1072924" cy="2516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Flecha: a la derecha 5">
            <a:extLst>
              <a:ext uri="{FF2B5EF4-FFF2-40B4-BE49-F238E27FC236}">
                <a16:creationId xmlns:a16="http://schemas.microsoft.com/office/drawing/2014/main" id="{344EB825-2860-C0A1-F329-5BAE2A7618AF}"/>
              </a:ext>
            </a:extLst>
          </p:cNvPr>
          <p:cNvSpPr/>
          <p:nvPr/>
        </p:nvSpPr>
        <p:spPr>
          <a:xfrm rot="5400000">
            <a:off x="1374201" y="4124958"/>
            <a:ext cx="536462" cy="221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Flecha: a la derecha 6">
            <a:extLst>
              <a:ext uri="{FF2B5EF4-FFF2-40B4-BE49-F238E27FC236}">
                <a16:creationId xmlns:a16="http://schemas.microsoft.com/office/drawing/2014/main" id="{44CB87D1-FFB1-7A18-6FE3-3BE6EC261D18}"/>
              </a:ext>
            </a:extLst>
          </p:cNvPr>
          <p:cNvSpPr/>
          <p:nvPr/>
        </p:nvSpPr>
        <p:spPr>
          <a:xfrm>
            <a:off x="7389125" y="4020490"/>
            <a:ext cx="1072924" cy="2516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134A9909-DBE8-3EFA-4BC6-6819D1068929}"/>
              </a:ext>
            </a:extLst>
          </p:cNvPr>
          <p:cNvSpPr txBox="1"/>
          <p:nvPr/>
        </p:nvSpPr>
        <p:spPr>
          <a:xfrm>
            <a:off x="3285045" y="4020490"/>
            <a:ext cx="569167" cy="369332"/>
          </a:xfrm>
          <a:prstGeom prst="rect">
            <a:avLst/>
          </a:prstGeom>
          <a:noFill/>
        </p:spPr>
        <p:txBody>
          <a:bodyPr wrap="square" rtlCol="0">
            <a:spAutoFit/>
          </a:bodyPr>
          <a:lstStyle/>
          <a:p>
            <a:r>
              <a:rPr lang="es-ES" dirty="0"/>
              <a:t>(+)</a:t>
            </a:r>
          </a:p>
        </p:txBody>
      </p:sp>
      <p:sp>
        <p:nvSpPr>
          <p:cNvPr id="9" name="CuadroTexto 8">
            <a:extLst>
              <a:ext uri="{FF2B5EF4-FFF2-40B4-BE49-F238E27FC236}">
                <a16:creationId xmlns:a16="http://schemas.microsoft.com/office/drawing/2014/main" id="{D8CD3CB6-0A0C-0B0D-5FE3-51338CECF686}"/>
              </a:ext>
            </a:extLst>
          </p:cNvPr>
          <p:cNvSpPr txBox="1"/>
          <p:nvPr/>
        </p:nvSpPr>
        <p:spPr>
          <a:xfrm>
            <a:off x="3509701" y="5548783"/>
            <a:ext cx="3223728" cy="369332"/>
          </a:xfrm>
          <a:prstGeom prst="rect">
            <a:avLst/>
          </a:prstGeom>
          <a:noFill/>
        </p:spPr>
        <p:txBody>
          <a:bodyPr wrap="square" rtlCol="0">
            <a:spAutoFit/>
          </a:bodyPr>
          <a:lstStyle/>
          <a:p>
            <a:r>
              <a:rPr lang="es-ES" dirty="0"/>
              <a:t>(+) moduladores del clima</a:t>
            </a:r>
          </a:p>
        </p:txBody>
      </p:sp>
      <p:sp>
        <p:nvSpPr>
          <p:cNvPr id="10" name="Elipse 9">
            <a:extLst>
              <a:ext uri="{FF2B5EF4-FFF2-40B4-BE49-F238E27FC236}">
                <a16:creationId xmlns:a16="http://schemas.microsoft.com/office/drawing/2014/main" id="{2091D920-6296-82D5-F56A-B2ABD6B89598}"/>
              </a:ext>
            </a:extLst>
          </p:cNvPr>
          <p:cNvSpPr/>
          <p:nvPr/>
        </p:nvSpPr>
        <p:spPr>
          <a:xfrm>
            <a:off x="1381884" y="2850009"/>
            <a:ext cx="2900941" cy="272845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550AE6AB-68DC-3EF6-11A6-5BADF5CAAD29}"/>
              </a:ext>
            </a:extLst>
          </p:cNvPr>
          <p:cNvSpPr txBox="1"/>
          <p:nvPr/>
        </p:nvSpPr>
        <p:spPr>
          <a:xfrm>
            <a:off x="3588522" y="2763043"/>
            <a:ext cx="799801" cy="369332"/>
          </a:xfrm>
          <a:prstGeom prst="rect">
            <a:avLst/>
          </a:prstGeom>
          <a:noFill/>
        </p:spPr>
        <p:txBody>
          <a:bodyPr wrap="square" rtlCol="0">
            <a:spAutoFit/>
          </a:bodyPr>
          <a:lstStyle/>
          <a:p>
            <a:r>
              <a:rPr lang="es-ES" dirty="0">
                <a:solidFill>
                  <a:srgbClr val="FFC000"/>
                </a:solidFill>
              </a:rPr>
              <a:t>???</a:t>
            </a:r>
          </a:p>
        </p:txBody>
      </p:sp>
      <p:sp>
        <p:nvSpPr>
          <p:cNvPr id="14" name="CuadroTexto 13">
            <a:extLst>
              <a:ext uri="{FF2B5EF4-FFF2-40B4-BE49-F238E27FC236}">
                <a16:creationId xmlns:a16="http://schemas.microsoft.com/office/drawing/2014/main" id="{B81DD3CB-59FD-57C0-8085-5C7F224DEF48}"/>
              </a:ext>
            </a:extLst>
          </p:cNvPr>
          <p:cNvSpPr txBox="1"/>
          <p:nvPr/>
        </p:nvSpPr>
        <p:spPr>
          <a:xfrm>
            <a:off x="7680697" y="4194193"/>
            <a:ext cx="799801" cy="369332"/>
          </a:xfrm>
          <a:prstGeom prst="rect">
            <a:avLst/>
          </a:prstGeom>
          <a:noFill/>
        </p:spPr>
        <p:txBody>
          <a:bodyPr wrap="square" rtlCol="0">
            <a:spAutoFit/>
          </a:bodyPr>
          <a:lstStyle/>
          <a:p>
            <a:r>
              <a:rPr lang="es-ES" dirty="0">
                <a:solidFill>
                  <a:srgbClr val="FFC000"/>
                </a:solidFill>
              </a:rPr>
              <a:t>OK</a:t>
            </a:r>
          </a:p>
        </p:txBody>
      </p:sp>
      <p:sp>
        <p:nvSpPr>
          <p:cNvPr id="15" name="CuadroTexto 14">
            <a:extLst>
              <a:ext uri="{FF2B5EF4-FFF2-40B4-BE49-F238E27FC236}">
                <a16:creationId xmlns:a16="http://schemas.microsoft.com/office/drawing/2014/main" id="{1A833776-8340-4A69-7470-B352E4633D97}"/>
              </a:ext>
            </a:extLst>
          </p:cNvPr>
          <p:cNvSpPr txBox="1"/>
          <p:nvPr/>
        </p:nvSpPr>
        <p:spPr>
          <a:xfrm>
            <a:off x="3521933" y="2416269"/>
            <a:ext cx="2736583" cy="369332"/>
          </a:xfrm>
          <a:prstGeom prst="rect">
            <a:avLst/>
          </a:prstGeom>
          <a:noFill/>
        </p:spPr>
        <p:txBody>
          <a:bodyPr wrap="none" rtlCol="0">
            <a:spAutoFit/>
          </a:bodyPr>
          <a:lstStyle/>
          <a:p>
            <a:r>
              <a:rPr lang="es-ES" dirty="0">
                <a:solidFill>
                  <a:srgbClr val="FFC000"/>
                </a:solidFill>
              </a:rPr>
              <a:t>No predictivos. Explicativos</a:t>
            </a:r>
          </a:p>
        </p:txBody>
      </p:sp>
      <p:sp>
        <p:nvSpPr>
          <p:cNvPr id="17" name="Marcador de pie de página 16"/>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421285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2E2D-D265-B15B-2894-192694FC5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0EA990-4C24-630E-EA0F-2B48017A2515}"/>
              </a:ext>
            </a:extLst>
          </p:cNvPr>
          <p:cNvSpPr txBox="1"/>
          <p:nvPr/>
        </p:nvSpPr>
        <p:spPr>
          <a:xfrm>
            <a:off x="640080" y="365760"/>
            <a:ext cx="7664278" cy="584775"/>
          </a:xfrm>
          <a:prstGeom prst="rect">
            <a:avLst/>
          </a:prstGeom>
          <a:noFill/>
        </p:spPr>
        <p:txBody>
          <a:bodyPr wrap="none">
            <a:spAutoFit/>
          </a:bodyPr>
          <a:lstStyle/>
          <a:p>
            <a:pPr>
              <a:defRPr sz="3200" b="1"/>
            </a:pPr>
            <a:r>
              <a:rPr lang="es-AR" dirty="0"/>
              <a:t>Relaciones con fenómenos naturales.</a:t>
            </a:r>
          </a:p>
        </p:txBody>
      </p:sp>
      <p:sp>
        <p:nvSpPr>
          <p:cNvPr id="5" name="TextBox 2">
            <a:extLst>
              <a:ext uri="{FF2B5EF4-FFF2-40B4-BE49-F238E27FC236}">
                <a16:creationId xmlns:a16="http://schemas.microsoft.com/office/drawing/2014/main" id="{80D71845-B624-075C-A9E0-5A55F07D9146}"/>
              </a:ext>
            </a:extLst>
          </p:cNvPr>
          <p:cNvSpPr txBox="1"/>
          <p:nvPr/>
        </p:nvSpPr>
        <p:spPr>
          <a:xfrm>
            <a:off x="640080" y="1208341"/>
            <a:ext cx="11449985" cy="400110"/>
          </a:xfrm>
          <a:prstGeom prst="rect">
            <a:avLst/>
          </a:prstGeom>
          <a:noFill/>
        </p:spPr>
        <p:txBody>
          <a:bodyPr wrap="square">
            <a:spAutoFit/>
          </a:bodyPr>
          <a:lstStyle/>
          <a:p>
            <a:pPr>
              <a:defRPr sz="2000"/>
            </a:pPr>
            <a:r>
              <a:rPr lang="es-AR" dirty="0"/>
              <a:t>Ciclos naturales : ¿ relaciones posibles ?</a:t>
            </a:r>
            <a:endParaRPr dirty="0"/>
          </a:p>
        </p:txBody>
      </p:sp>
      <p:sp>
        <p:nvSpPr>
          <p:cNvPr id="7" name="Rectangle 1">
            <a:extLst>
              <a:ext uri="{FF2B5EF4-FFF2-40B4-BE49-F238E27FC236}">
                <a16:creationId xmlns:a16="http://schemas.microsoft.com/office/drawing/2014/main" id="{7D9A20FE-A4A6-C710-FDF2-32269A745250}"/>
              </a:ext>
            </a:extLst>
          </p:cNvPr>
          <p:cNvSpPr>
            <a:spLocks noChangeArrowheads="1"/>
          </p:cNvSpPr>
          <p:nvPr/>
        </p:nvSpPr>
        <p:spPr bwMode="auto">
          <a:xfrm>
            <a:off x="4232471" y="1836834"/>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dirty="0">
              <a:ln>
                <a:noFill/>
              </a:ln>
              <a:solidFill>
                <a:schemeClr val="tx1"/>
              </a:solidFill>
              <a:effectLst/>
              <a:latin typeface="Arial" panose="020B0604020202020204" pitchFamily="34" charset="0"/>
            </a:endParaRPr>
          </a:p>
        </p:txBody>
      </p:sp>
      <p:pic>
        <p:nvPicPr>
          <p:cNvPr id="3" name="Imagen 2">
            <a:extLst>
              <a:ext uri="{FF2B5EF4-FFF2-40B4-BE49-F238E27FC236}">
                <a16:creationId xmlns:a16="http://schemas.microsoft.com/office/drawing/2014/main" id="{E3A3EAF8-CC71-0ECB-D62E-F4BA0268A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10" y="2355418"/>
            <a:ext cx="4279633" cy="2148643"/>
          </a:xfrm>
          <a:prstGeom prst="rect">
            <a:avLst/>
          </a:prstGeom>
        </p:spPr>
      </p:pic>
      <p:sp>
        <p:nvSpPr>
          <p:cNvPr id="15" name="CuadroTexto 14">
            <a:extLst>
              <a:ext uri="{FF2B5EF4-FFF2-40B4-BE49-F238E27FC236}">
                <a16:creationId xmlns:a16="http://schemas.microsoft.com/office/drawing/2014/main" id="{F9ACCB95-2348-A323-7058-94CB49F58032}"/>
              </a:ext>
            </a:extLst>
          </p:cNvPr>
          <p:cNvSpPr txBox="1"/>
          <p:nvPr/>
        </p:nvSpPr>
        <p:spPr>
          <a:xfrm>
            <a:off x="2089700" y="1934701"/>
            <a:ext cx="1991251" cy="369332"/>
          </a:xfrm>
          <a:prstGeom prst="rect">
            <a:avLst/>
          </a:prstGeom>
          <a:noFill/>
        </p:spPr>
        <p:txBody>
          <a:bodyPr wrap="none" rtlCol="0">
            <a:spAutoFit/>
          </a:bodyPr>
          <a:lstStyle/>
          <a:p>
            <a:r>
              <a:rPr lang="es-ES" dirty="0"/>
              <a:t>Irradiancia Solar</a:t>
            </a:r>
          </a:p>
        </p:txBody>
      </p:sp>
      <p:sp>
        <p:nvSpPr>
          <p:cNvPr id="6" name="Elipse 5">
            <a:extLst>
              <a:ext uri="{FF2B5EF4-FFF2-40B4-BE49-F238E27FC236}">
                <a16:creationId xmlns:a16="http://schemas.microsoft.com/office/drawing/2014/main" id="{2F98354A-32E1-50EA-734E-410361F85CA0}"/>
              </a:ext>
            </a:extLst>
          </p:cNvPr>
          <p:cNvSpPr/>
          <p:nvPr/>
        </p:nvSpPr>
        <p:spPr>
          <a:xfrm>
            <a:off x="1402090" y="2276145"/>
            <a:ext cx="671805" cy="2454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3" name="Elipse 32">
            <a:extLst>
              <a:ext uri="{FF2B5EF4-FFF2-40B4-BE49-F238E27FC236}">
                <a16:creationId xmlns:a16="http://schemas.microsoft.com/office/drawing/2014/main" id="{2247C6AC-BABF-2AE8-1476-F37E47F0137C}"/>
              </a:ext>
            </a:extLst>
          </p:cNvPr>
          <p:cNvSpPr/>
          <p:nvPr/>
        </p:nvSpPr>
        <p:spPr>
          <a:xfrm>
            <a:off x="3190950" y="3247122"/>
            <a:ext cx="2025566" cy="688136"/>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5A343763-4503-ECAB-1A43-E34F29A62771}"/>
              </a:ext>
            </a:extLst>
          </p:cNvPr>
          <p:cNvSpPr txBox="1"/>
          <p:nvPr/>
        </p:nvSpPr>
        <p:spPr>
          <a:xfrm>
            <a:off x="6729936" y="1941198"/>
            <a:ext cx="3636958" cy="369332"/>
          </a:xfrm>
          <a:prstGeom prst="rect">
            <a:avLst/>
          </a:prstGeom>
          <a:noFill/>
        </p:spPr>
        <p:txBody>
          <a:bodyPr wrap="none" rtlCol="0">
            <a:spAutoFit/>
          </a:bodyPr>
          <a:lstStyle/>
          <a:p>
            <a:r>
              <a:rPr lang="es-ES" dirty="0"/>
              <a:t>Oscilación multidecadal del Atlántico</a:t>
            </a:r>
          </a:p>
        </p:txBody>
      </p:sp>
      <p:sp>
        <p:nvSpPr>
          <p:cNvPr id="11" name="CuadroTexto 10">
            <a:extLst>
              <a:ext uri="{FF2B5EF4-FFF2-40B4-BE49-F238E27FC236}">
                <a16:creationId xmlns:a16="http://schemas.microsoft.com/office/drawing/2014/main" id="{7DA7F18E-EF83-E64A-16C5-DC1B6EC0B8B5}"/>
              </a:ext>
            </a:extLst>
          </p:cNvPr>
          <p:cNvSpPr txBox="1"/>
          <p:nvPr/>
        </p:nvSpPr>
        <p:spPr>
          <a:xfrm>
            <a:off x="872109" y="4628682"/>
            <a:ext cx="4586299" cy="584775"/>
          </a:xfrm>
          <a:prstGeom prst="rect">
            <a:avLst/>
          </a:prstGeom>
          <a:noFill/>
        </p:spPr>
        <p:txBody>
          <a:bodyPr wrap="square">
            <a:spAutoFit/>
          </a:bodyPr>
          <a:lstStyle/>
          <a:p>
            <a:r>
              <a:rPr lang="es-ES" sz="1600" b="1" dirty="0">
                <a:solidFill>
                  <a:srgbClr val="FFC000"/>
                </a:solidFill>
              </a:rPr>
              <a:t>Armónicas T=100/110 años (Gleissberg), T= 200/220 años (De Vries) y T= 350/400 años (Proxies?)</a:t>
            </a:r>
          </a:p>
        </p:txBody>
      </p:sp>
      <p:sp>
        <p:nvSpPr>
          <p:cNvPr id="12" name="CuadroTexto 11">
            <a:extLst>
              <a:ext uri="{FF2B5EF4-FFF2-40B4-BE49-F238E27FC236}">
                <a16:creationId xmlns:a16="http://schemas.microsoft.com/office/drawing/2014/main" id="{D74BDAB7-78FE-5020-05B6-D3CFF5D21409}"/>
              </a:ext>
            </a:extLst>
          </p:cNvPr>
          <p:cNvSpPr txBox="1"/>
          <p:nvPr/>
        </p:nvSpPr>
        <p:spPr>
          <a:xfrm>
            <a:off x="6671623" y="4644749"/>
            <a:ext cx="4558145" cy="584775"/>
          </a:xfrm>
          <a:prstGeom prst="rect">
            <a:avLst/>
          </a:prstGeom>
          <a:noFill/>
        </p:spPr>
        <p:txBody>
          <a:bodyPr wrap="square">
            <a:spAutoFit/>
          </a:bodyPr>
          <a:lstStyle/>
          <a:p>
            <a:r>
              <a:rPr lang="es-ES" sz="1600" b="1" dirty="0">
                <a:solidFill>
                  <a:srgbClr val="FFC000"/>
                </a:solidFill>
              </a:rPr>
              <a:t>Armónica T=60/70 años (AMO), modulada por centenaria T= 100/110 años (Gleissberg)</a:t>
            </a:r>
          </a:p>
        </p:txBody>
      </p:sp>
      <p:sp>
        <p:nvSpPr>
          <p:cNvPr id="14" name="Flecha: curvada hacia abajo 13">
            <a:extLst>
              <a:ext uri="{FF2B5EF4-FFF2-40B4-BE49-F238E27FC236}">
                <a16:creationId xmlns:a16="http://schemas.microsoft.com/office/drawing/2014/main" id="{96603A60-8D70-53A4-10D1-047DB4A43E51}"/>
              </a:ext>
            </a:extLst>
          </p:cNvPr>
          <p:cNvSpPr/>
          <p:nvPr/>
        </p:nvSpPr>
        <p:spPr>
          <a:xfrm>
            <a:off x="5458408" y="3107094"/>
            <a:ext cx="1073021" cy="32190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6" name="CuadroTexto 15">
            <a:extLst>
              <a:ext uri="{FF2B5EF4-FFF2-40B4-BE49-F238E27FC236}">
                <a16:creationId xmlns:a16="http://schemas.microsoft.com/office/drawing/2014/main" id="{09E4D077-B3D3-C21E-99EB-DE6F05268AC8}"/>
              </a:ext>
            </a:extLst>
          </p:cNvPr>
          <p:cNvSpPr txBox="1"/>
          <p:nvPr/>
        </p:nvSpPr>
        <p:spPr>
          <a:xfrm>
            <a:off x="1737992" y="5521489"/>
            <a:ext cx="8433334" cy="646331"/>
          </a:xfrm>
          <a:prstGeom prst="rect">
            <a:avLst/>
          </a:prstGeom>
          <a:noFill/>
        </p:spPr>
        <p:txBody>
          <a:bodyPr wrap="none" rtlCol="0">
            <a:spAutoFit/>
          </a:bodyPr>
          <a:lstStyle/>
          <a:p>
            <a:r>
              <a:rPr lang="es-ES" dirty="0"/>
              <a:t>       APARECEN LOS MISMOS RANGOS PERIODICOS IDENTIFICADOS PARA LOS CAUDALES:</a:t>
            </a:r>
          </a:p>
          <a:p>
            <a:pPr algn="ctr"/>
            <a:r>
              <a:rPr lang="es-ES" dirty="0"/>
              <a:t>¿CASUALIDAD O POSIBLE CAUSALIDAD?</a:t>
            </a:r>
          </a:p>
        </p:txBody>
      </p:sp>
      <p:pic>
        <p:nvPicPr>
          <p:cNvPr id="19" name="Imagen 18" descr="Gráfico, Gráfico de líneas&#10;&#10;El contenido generado por IA puede ser incorrecto.">
            <a:extLst>
              <a:ext uri="{FF2B5EF4-FFF2-40B4-BE49-F238E27FC236}">
                <a16:creationId xmlns:a16="http://schemas.microsoft.com/office/drawing/2014/main" id="{30531F5E-DFFB-4F96-253B-7237CC8CBEA4}"/>
              </a:ext>
            </a:extLst>
          </p:cNvPr>
          <p:cNvPicPr>
            <a:picLocks noChangeAspect="1"/>
          </p:cNvPicPr>
          <p:nvPr/>
        </p:nvPicPr>
        <p:blipFill>
          <a:blip r:embed="rId4"/>
          <a:stretch>
            <a:fillRect/>
          </a:stretch>
        </p:blipFill>
        <p:spPr>
          <a:xfrm>
            <a:off x="6729936" y="2355418"/>
            <a:ext cx="4353033" cy="2155621"/>
          </a:xfrm>
          <a:prstGeom prst="rect">
            <a:avLst/>
          </a:prstGeom>
        </p:spPr>
      </p:pic>
      <p:sp>
        <p:nvSpPr>
          <p:cNvPr id="8" name="Marcador de pie de página 7"/>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3499569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4D05-5E4B-F167-4CAD-1B893DAC42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87BD48-BBDD-3223-46DC-8ED087BFDF90}"/>
              </a:ext>
            </a:extLst>
          </p:cNvPr>
          <p:cNvSpPr txBox="1"/>
          <p:nvPr/>
        </p:nvSpPr>
        <p:spPr>
          <a:xfrm>
            <a:off x="277092" y="309535"/>
            <a:ext cx="7664278" cy="584775"/>
          </a:xfrm>
          <a:prstGeom prst="rect">
            <a:avLst/>
          </a:prstGeom>
          <a:noFill/>
        </p:spPr>
        <p:txBody>
          <a:bodyPr wrap="none">
            <a:spAutoFit/>
          </a:bodyPr>
          <a:lstStyle/>
          <a:p>
            <a:pPr>
              <a:defRPr sz="3200" b="1"/>
            </a:pPr>
            <a:r>
              <a:rPr lang="es-AR" dirty="0"/>
              <a:t>Relaciones con fenómenos naturales.</a:t>
            </a:r>
          </a:p>
        </p:txBody>
      </p:sp>
      <p:sp>
        <p:nvSpPr>
          <p:cNvPr id="5" name="TextBox 2">
            <a:extLst>
              <a:ext uri="{FF2B5EF4-FFF2-40B4-BE49-F238E27FC236}">
                <a16:creationId xmlns:a16="http://schemas.microsoft.com/office/drawing/2014/main" id="{EDC3EDAD-F287-A6E8-3B44-B833E430943A}"/>
              </a:ext>
            </a:extLst>
          </p:cNvPr>
          <p:cNvSpPr txBox="1"/>
          <p:nvPr/>
        </p:nvSpPr>
        <p:spPr>
          <a:xfrm>
            <a:off x="277092" y="856647"/>
            <a:ext cx="11449985" cy="400110"/>
          </a:xfrm>
          <a:prstGeom prst="rect">
            <a:avLst/>
          </a:prstGeom>
          <a:noFill/>
        </p:spPr>
        <p:txBody>
          <a:bodyPr wrap="square">
            <a:spAutoFit/>
          </a:bodyPr>
          <a:lstStyle/>
          <a:p>
            <a:pPr>
              <a:defRPr sz="2000"/>
            </a:pPr>
            <a:r>
              <a:rPr lang="es-AR" dirty="0">
                <a:solidFill>
                  <a:srgbClr val="FFC000"/>
                </a:solidFill>
              </a:rPr>
              <a:t>Ciclos naturales : ¿ relaciones posibles ?</a:t>
            </a:r>
            <a:endParaRPr dirty="0">
              <a:solidFill>
                <a:srgbClr val="FFC000"/>
              </a:solidFill>
            </a:endParaRPr>
          </a:p>
        </p:txBody>
      </p:sp>
      <p:sp>
        <p:nvSpPr>
          <p:cNvPr id="7" name="Rectangle 1">
            <a:extLst>
              <a:ext uri="{FF2B5EF4-FFF2-40B4-BE49-F238E27FC236}">
                <a16:creationId xmlns:a16="http://schemas.microsoft.com/office/drawing/2014/main" id="{DDCE2CDE-3C71-410C-3AD3-54777E833F8D}"/>
              </a:ext>
            </a:extLst>
          </p:cNvPr>
          <p:cNvSpPr>
            <a:spLocks noChangeArrowheads="1"/>
          </p:cNvSpPr>
          <p:nvPr/>
        </p:nvSpPr>
        <p:spPr bwMode="auto">
          <a:xfrm>
            <a:off x="4232471" y="1836834"/>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dirty="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76D0CD37-3713-A2A5-E9BD-CE03E9403F00}"/>
              </a:ext>
            </a:extLst>
          </p:cNvPr>
          <p:cNvSpPr txBox="1"/>
          <p:nvPr/>
        </p:nvSpPr>
        <p:spPr>
          <a:xfrm>
            <a:off x="277092" y="1648692"/>
            <a:ext cx="11308338" cy="4219104"/>
          </a:xfrm>
          <a:prstGeom prst="rect">
            <a:avLst/>
          </a:prstGeom>
          <a:noFill/>
        </p:spPr>
        <p:txBody>
          <a:bodyPr wrap="square">
            <a:spAutoFit/>
          </a:bodyPr>
          <a:lstStyle/>
          <a:p>
            <a:pPr marL="285750" indent="-285750" algn="just">
              <a:lnSpc>
                <a:spcPct val="115000"/>
              </a:lnSpc>
              <a:spcAft>
                <a:spcPts val="800"/>
              </a:spcAft>
              <a:buClr>
                <a:schemeClr val="tx1"/>
              </a:buClr>
              <a:buFont typeface="Arial" panose="020B0604020202020204" pitchFamily="34" charset="0"/>
              <a:buChar char="•"/>
              <a:tabLst>
                <a:tab pos="457200" algn="l"/>
              </a:tabLst>
            </a:pPr>
            <a:r>
              <a:rPr lang="es-AR" sz="20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AMO</a:t>
            </a:r>
            <a:r>
              <a:rPr lang="es-AR" sz="1700" kern="100" dirty="0">
                <a:effectLst/>
                <a:latin typeface="Aptos" panose="020B0004020202020204" pitchFamily="34" charset="0"/>
                <a:ea typeface="Aptos" panose="020B0004020202020204" pitchFamily="34" charset="0"/>
                <a:cs typeface="Times New Roman" panose="02020603050405020304" pitchFamily="18" charset="0"/>
              </a:rPr>
              <a:t> (Atlantic Multidecadal Oscillation), oscilación natural de la temperatura del océano Atlántico norte, que ocurre aprox. cada </a:t>
            </a:r>
            <a:r>
              <a:rPr lang="es-AR" sz="17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60 a 70 años</a:t>
            </a:r>
            <a:r>
              <a:rPr lang="es-AR" sz="1700" kern="100" dirty="0">
                <a:effectLst/>
                <a:latin typeface="Aptos" panose="020B0004020202020204" pitchFamily="34" charset="0"/>
                <a:ea typeface="Aptos" panose="020B0004020202020204" pitchFamily="34" charset="0"/>
                <a:cs typeface="Times New Roman" panose="02020603050405020304" pitchFamily="18" charset="0"/>
              </a:rPr>
              <a:t>. 				 </a:t>
            </a:r>
            <a:r>
              <a:rPr lang="es-AR" sz="1700" b="1" kern="100" dirty="0">
                <a:solidFill>
                  <a:srgbClr val="99FF33"/>
                </a:solidFill>
                <a:effectLst/>
                <a:latin typeface="Aptos" panose="020B0004020202020204" pitchFamily="34" charset="0"/>
                <a:ea typeface="Aptos" panose="020B0004020202020204" pitchFamily="34" charset="0"/>
                <a:cs typeface="Times New Roman" panose="02020603050405020304" pitchFamily="18" charset="0"/>
              </a:rPr>
              <a:t>PARECE SER POSIBLE SEGÚN </a:t>
            </a:r>
            <a:r>
              <a:rPr lang="es-AR" sz="1700" b="1" kern="100" dirty="0">
                <a:solidFill>
                  <a:srgbClr val="99FF33"/>
                </a:solidFill>
                <a:latin typeface="Aptos" panose="020B0004020202020204" pitchFamily="34" charset="0"/>
                <a:ea typeface="Aptos" panose="020B0004020202020204" pitchFamily="34" charset="0"/>
                <a:cs typeface="Times New Roman" panose="02020603050405020304" pitchFamily="18" charset="0"/>
              </a:rPr>
              <a:t>ANALISIS DEL </a:t>
            </a:r>
            <a:r>
              <a:rPr lang="es-AR" sz="1700" b="1" kern="100" dirty="0">
                <a:solidFill>
                  <a:srgbClr val="99FF33"/>
                </a:solidFill>
                <a:effectLst/>
                <a:latin typeface="Aptos" panose="020B0004020202020204" pitchFamily="34" charset="0"/>
                <a:ea typeface="Aptos" panose="020B0004020202020204" pitchFamily="34" charset="0"/>
                <a:cs typeface="Times New Roman" panose="02020603050405020304" pitchFamily="18" charset="0"/>
              </a:rPr>
              <a:t>REGISTRO…</a:t>
            </a:r>
          </a:p>
          <a:p>
            <a:pPr marL="285750" indent="-285750" algn="just">
              <a:lnSpc>
                <a:spcPct val="115000"/>
              </a:lnSpc>
              <a:spcAft>
                <a:spcPts val="800"/>
              </a:spcAft>
              <a:buFont typeface="Arial" panose="020B0604020202020204" pitchFamily="34" charset="0"/>
              <a:buChar char="•"/>
              <a:tabLst>
                <a:tab pos="457200" algn="l"/>
              </a:tabLst>
            </a:pPr>
            <a:endParaRPr lang="es-AR" sz="17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15000"/>
              </a:lnSpc>
              <a:spcAft>
                <a:spcPts val="800"/>
              </a:spcAft>
              <a:buFont typeface="Arial" panose="020B0604020202020204" pitchFamily="34" charset="0"/>
              <a:buChar char="•"/>
            </a:pPr>
            <a:r>
              <a:rPr lang="es-AR" sz="1700" kern="100" dirty="0">
                <a:effectLst/>
                <a:latin typeface="Aptos" panose="020B0004020202020204" pitchFamily="34" charset="0"/>
                <a:ea typeface="Aptos" panose="020B0004020202020204" pitchFamily="34" charset="0"/>
                <a:cs typeface="Times New Roman" panose="02020603050405020304" pitchFamily="18" charset="0"/>
              </a:rPr>
              <a:t>El ciclo de </a:t>
            </a:r>
            <a:r>
              <a:rPr lang="es-AR" sz="20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Gleissberg</a:t>
            </a:r>
            <a:r>
              <a:rPr lang="es-AR" sz="1700" kern="100" dirty="0">
                <a:effectLst/>
                <a:latin typeface="Aptos" panose="020B0004020202020204" pitchFamily="34" charset="0"/>
                <a:ea typeface="Aptos" panose="020B0004020202020204" pitchFamily="34" charset="0"/>
                <a:cs typeface="Times New Roman" panose="02020603050405020304" pitchFamily="18" charset="0"/>
              </a:rPr>
              <a:t> describe una modulación de amplitud del ciclo solar de 11 años, con una periodicidad de aproximadamente 80 a 90 años, observada desde el siglo XIX en las series de manchas solares. Investigaciones posteriores proponen la existencia de una familia de ciclos seculares en los rangos de </a:t>
            </a:r>
            <a:r>
              <a:rPr lang="es-AR" sz="17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100–120</a:t>
            </a:r>
            <a:r>
              <a:rPr lang="es-AR" sz="17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 </a:t>
            </a:r>
            <a:r>
              <a:rPr lang="es-AR" sz="1700" kern="100" dirty="0">
                <a:effectLst/>
                <a:latin typeface="Aptos" panose="020B0004020202020204" pitchFamily="34" charset="0"/>
                <a:ea typeface="Aptos" panose="020B0004020202020204" pitchFamily="34" charset="0"/>
                <a:cs typeface="Times New Roman" panose="02020603050405020304" pitchFamily="18" charset="0"/>
              </a:rPr>
              <a:t>años, que se conoce como “Gleissberg extendido”.  			</a:t>
            </a:r>
            <a:r>
              <a:rPr lang="es-AR" sz="1700" b="1" kern="100" dirty="0">
                <a:solidFill>
                  <a:srgbClr val="99FF33"/>
                </a:solidFill>
                <a:effectLst/>
                <a:latin typeface="Aptos" panose="020B0004020202020204" pitchFamily="34" charset="0"/>
                <a:ea typeface="Aptos" panose="020B0004020202020204" pitchFamily="34" charset="0"/>
                <a:cs typeface="Times New Roman" panose="02020603050405020304" pitchFamily="18" charset="0"/>
              </a:rPr>
              <a:t>EL ANALISIS DEL REGISTRO PARECERIA INDUCIR HACIA…</a:t>
            </a:r>
          </a:p>
          <a:p>
            <a:pPr marL="285750" indent="-285750" algn="just">
              <a:lnSpc>
                <a:spcPct val="115000"/>
              </a:lnSpc>
              <a:spcAft>
                <a:spcPts val="800"/>
              </a:spcAft>
              <a:buFont typeface="Arial" panose="020B0604020202020204" pitchFamily="34" charset="0"/>
              <a:buChar char="•"/>
            </a:pPr>
            <a:endParaRPr lang="es-AR" sz="1700" kern="100" dirty="0">
              <a:solidFill>
                <a:srgbClr val="99FF33"/>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15000"/>
              </a:lnSpc>
              <a:spcAft>
                <a:spcPts val="800"/>
              </a:spcAft>
              <a:buFont typeface="Arial" panose="020B0604020202020204" pitchFamily="34" charset="0"/>
              <a:buChar char="•"/>
            </a:pPr>
            <a:r>
              <a:rPr lang="es-AR" sz="1700" kern="100" dirty="0">
                <a:effectLst/>
                <a:latin typeface="Aptos" panose="020B0004020202020204" pitchFamily="34" charset="0"/>
                <a:ea typeface="Aptos" panose="020B0004020202020204" pitchFamily="34" charset="0"/>
                <a:cs typeface="Times New Roman" panose="02020603050405020304" pitchFamily="18" charset="0"/>
              </a:rPr>
              <a:t>Modulaciones entre </a:t>
            </a:r>
            <a:r>
              <a:rPr lang="es-AR" sz="17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350-400</a:t>
            </a:r>
            <a:r>
              <a:rPr lang="es-AR" sz="1700" kern="100" dirty="0">
                <a:effectLst/>
                <a:latin typeface="Aptos" panose="020B0004020202020204" pitchFamily="34" charset="0"/>
                <a:ea typeface="Aptos" panose="020B0004020202020204" pitchFamily="34" charset="0"/>
                <a:cs typeface="Times New Roman" panose="02020603050405020304" pitchFamily="18" charset="0"/>
              </a:rPr>
              <a:t> años están relacionadas con algunos trabajos en anillos de árboles y en </a:t>
            </a:r>
            <a:r>
              <a:rPr lang="es-AR" sz="17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proxies</a:t>
            </a:r>
            <a:r>
              <a:rPr lang="es-AR" sz="1700" kern="100" dirty="0">
                <a:effectLst/>
                <a:latin typeface="Aptos" panose="020B0004020202020204" pitchFamily="34" charset="0"/>
                <a:ea typeface="Aptos" panose="020B0004020202020204" pitchFamily="34" charset="0"/>
                <a:cs typeface="Times New Roman" panose="02020603050405020304" pitchFamily="18" charset="0"/>
              </a:rPr>
              <a:t> solares. Existen otras líneas de trabajo que llegan a ciclos de </a:t>
            </a:r>
            <a:r>
              <a:rPr lang="es-AR" sz="17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350–370</a:t>
            </a:r>
            <a:r>
              <a:rPr lang="es-AR" sz="1700" kern="100" dirty="0">
                <a:effectLst/>
                <a:latin typeface="Aptos" panose="020B0004020202020204" pitchFamily="34" charset="0"/>
                <a:ea typeface="Aptos" panose="020B0004020202020204" pitchFamily="34" charset="0"/>
                <a:cs typeface="Times New Roman" panose="02020603050405020304" pitchFamily="18" charset="0"/>
              </a:rPr>
              <a:t> años mediante modelos del ciclo solar, series reconstruidas de manchas solares, y otras líneas de trabajo vinculadas a fenómenos de tipo astronómico (muy discutidas). 						</a:t>
            </a:r>
            <a:r>
              <a:rPr lang="es-AR" sz="1700" b="1" kern="100" dirty="0">
                <a:solidFill>
                  <a:srgbClr val="99FF33"/>
                </a:solidFill>
                <a:effectLst/>
                <a:latin typeface="Aptos" panose="020B0004020202020204" pitchFamily="34" charset="0"/>
                <a:ea typeface="Aptos" panose="020B0004020202020204" pitchFamily="34" charset="0"/>
                <a:cs typeface="Times New Roman" panose="02020603050405020304" pitchFamily="18" charset="0"/>
              </a:rPr>
              <a:t>POR AHORA, TRATAR CON CUIDADO</a:t>
            </a:r>
            <a:r>
              <a:rPr lang="es-AR" sz="17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Marcador de pie de página 3"/>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3368844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9FE77-CA78-3491-4E1C-2893FF696C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C8BEE6-9C6E-F90C-8814-8582B8B342E0}"/>
              </a:ext>
            </a:extLst>
          </p:cNvPr>
          <p:cNvSpPr txBox="1"/>
          <p:nvPr/>
        </p:nvSpPr>
        <p:spPr>
          <a:xfrm>
            <a:off x="164045" y="332643"/>
            <a:ext cx="7664278" cy="584775"/>
          </a:xfrm>
          <a:prstGeom prst="rect">
            <a:avLst/>
          </a:prstGeom>
          <a:noFill/>
        </p:spPr>
        <p:txBody>
          <a:bodyPr wrap="none">
            <a:spAutoFit/>
          </a:bodyPr>
          <a:lstStyle/>
          <a:p>
            <a:pPr>
              <a:defRPr sz="3200" b="1"/>
            </a:pPr>
            <a:r>
              <a:rPr lang="es-AR" dirty="0"/>
              <a:t>Relaciones con fenómenos naturales.</a:t>
            </a:r>
          </a:p>
        </p:txBody>
      </p:sp>
      <p:sp>
        <p:nvSpPr>
          <p:cNvPr id="5" name="TextBox 2">
            <a:extLst>
              <a:ext uri="{FF2B5EF4-FFF2-40B4-BE49-F238E27FC236}">
                <a16:creationId xmlns:a16="http://schemas.microsoft.com/office/drawing/2014/main" id="{4A41F6A3-D3A7-649B-59B0-27BFCF90489E}"/>
              </a:ext>
            </a:extLst>
          </p:cNvPr>
          <p:cNvSpPr txBox="1"/>
          <p:nvPr/>
        </p:nvSpPr>
        <p:spPr>
          <a:xfrm>
            <a:off x="164045" y="946436"/>
            <a:ext cx="11449985" cy="400110"/>
          </a:xfrm>
          <a:prstGeom prst="rect">
            <a:avLst/>
          </a:prstGeom>
          <a:noFill/>
        </p:spPr>
        <p:txBody>
          <a:bodyPr wrap="square">
            <a:spAutoFit/>
          </a:bodyPr>
          <a:lstStyle/>
          <a:p>
            <a:pPr>
              <a:defRPr sz="2000"/>
            </a:pPr>
            <a:r>
              <a:rPr lang="es-AR" b="1" dirty="0">
                <a:solidFill>
                  <a:srgbClr val="FFC000"/>
                </a:solidFill>
              </a:rPr>
              <a:t>Ciclos naturales : ¿ relaciones posibles ?</a:t>
            </a:r>
            <a:endParaRPr b="1" dirty="0">
              <a:solidFill>
                <a:srgbClr val="FFC000"/>
              </a:solidFill>
            </a:endParaRPr>
          </a:p>
        </p:txBody>
      </p:sp>
      <p:sp>
        <p:nvSpPr>
          <p:cNvPr id="7" name="Rectangle 1">
            <a:extLst>
              <a:ext uri="{FF2B5EF4-FFF2-40B4-BE49-F238E27FC236}">
                <a16:creationId xmlns:a16="http://schemas.microsoft.com/office/drawing/2014/main" id="{C3C3936B-3261-4CF8-CE8A-CEAE26D5A4CC}"/>
              </a:ext>
            </a:extLst>
          </p:cNvPr>
          <p:cNvSpPr>
            <a:spLocks noChangeArrowheads="1"/>
          </p:cNvSpPr>
          <p:nvPr/>
        </p:nvSpPr>
        <p:spPr bwMode="auto">
          <a:xfrm>
            <a:off x="4232471" y="1836834"/>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dirty="0">
              <a:ln>
                <a:noFill/>
              </a:ln>
              <a:solidFill>
                <a:schemeClr val="tx1"/>
              </a:solidFill>
              <a:effectLst/>
              <a:latin typeface="Arial" panose="020B0604020202020204" pitchFamily="34" charset="0"/>
            </a:endParaRPr>
          </a:p>
        </p:txBody>
      </p:sp>
      <p:sp>
        <p:nvSpPr>
          <p:cNvPr id="3" name="CuadroTexto 2">
            <a:extLst>
              <a:ext uri="{FF2B5EF4-FFF2-40B4-BE49-F238E27FC236}">
                <a16:creationId xmlns:a16="http://schemas.microsoft.com/office/drawing/2014/main" id="{296C4828-E83C-347E-AC27-8917A4F3E534}"/>
              </a:ext>
            </a:extLst>
          </p:cNvPr>
          <p:cNvSpPr txBox="1"/>
          <p:nvPr/>
        </p:nvSpPr>
        <p:spPr>
          <a:xfrm>
            <a:off x="258439" y="1503681"/>
            <a:ext cx="4984057" cy="369332"/>
          </a:xfrm>
          <a:prstGeom prst="rect">
            <a:avLst/>
          </a:prstGeom>
          <a:noFill/>
        </p:spPr>
        <p:txBody>
          <a:bodyPr wrap="none" rtlCol="0">
            <a:spAutoFit/>
          </a:bodyPr>
          <a:lstStyle/>
          <a:p>
            <a:r>
              <a:rPr lang="es-AR" dirty="0"/>
              <a:t>Antecedentes…hay algunos…por ejemplo</a:t>
            </a:r>
          </a:p>
        </p:txBody>
      </p:sp>
      <p:sp>
        <p:nvSpPr>
          <p:cNvPr id="9" name="CuadroTexto 8">
            <a:extLst>
              <a:ext uri="{FF2B5EF4-FFF2-40B4-BE49-F238E27FC236}">
                <a16:creationId xmlns:a16="http://schemas.microsoft.com/office/drawing/2014/main" id="{DEDE6A8E-89BF-2A86-A0D7-844871761B59}"/>
              </a:ext>
            </a:extLst>
          </p:cNvPr>
          <p:cNvSpPr txBox="1"/>
          <p:nvPr/>
        </p:nvSpPr>
        <p:spPr>
          <a:xfrm>
            <a:off x="164045" y="5421997"/>
            <a:ext cx="5443029" cy="923330"/>
          </a:xfrm>
          <a:prstGeom prst="rect">
            <a:avLst/>
          </a:prstGeom>
          <a:noFill/>
        </p:spPr>
        <p:txBody>
          <a:bodyPr wrap="none" rtlCol="0">
            <a:spAutoFit/>
          </a:bodyPr>
          <a:lstStyle/>
          <a:p>
            <a:r>
              <a:rPr lang="es-AR" sz="1000" b="1" dirty="0"/>
              <a:t>¿</a:t>
            </a:r>
            <a:r>
              <a:rPr lang="es-AR" sz="1200" b="1" dirty="0"/>
              <a:t>Están los ríos del sur de Sudamérica relacionados con la variabilidad solar?</a:t>
            </a:r>
          </a:p>
          <a:p>
            <a:r>
              <a:rPr lang="es-AR" sz="1200" dirty="0">
                <a:hlinkClick r:id="rId3"/>
              </a:rPr>
              <a:t>Rosa Hilda Compagnucci</a:t>
            </a:r>
            <a:r>
              <a:rPr lang="es-AR" sz="1200" dirty="0"/>
              <a:t>, </a:t>
            </a:r>
            <a:r>
              <a:rPr lang="es-AR" sz="1200" dirty="0">
                <a:hlinkClick r:id="rId4"/>
              </a:rPr>
              <a:t>Ana Laura Berman</a:t>
            </a:r>
            <a:r>
              <a:rPr lang="es-AR" sz="1200" dirty="0"/>
              <a:t>, </a:t>
            </a:r>
            <a:r>
              <a:rPr lang="es-AR" sz="1200" dirty="0">
                <a:hlinkClick r:id="rId5"/>
              </a:rPr>
              <a:t>Víctor Velasco Herrera</a:t>
            </a:r>
            <a:r>
              <a:rPr lang="es-AR" sz="1200" dirty="0"/>
              <a:t>, </a:t>
            </a:r>
            <a:r>
              <a:rPr lang="es-AR" sz="1200" dirty="0">
                <a:hlinkClick r:id="rId6"/>
              </a:rPr>
              <a:t>Gabriel Silvestri</a:t>
            </a:r>
            <a:endParaRPr lang="es-AR" sz="1200" dirty="0"/>
          </a:p>
          <a:p>
            <a:r>
              <a:rPr lang="es-AR" sz="1200" dirty="0"/>
              <a:t>Primera publicación: 9 de agosto de 2013</a:t>
            </a:r>
          </a:p>
          <a:p>
            <a:endParaRPr lang="es-AR" dirty="0"/>
          </a:p>
        </p:txBody>
      </p:sp>
      <p:pic>
        <p:nvPicPr>
          <p:cNvPr id="11" name="Imagen 10">
            <a:extLst>
              <a:ext uri="{FF2B5EF4-FFF2-40B4-BE49-F238E27FC236}">
                <a16:creationId xmlns:a16="http://schemas.microsoft.com/office/drawing/2014/main" id="{E0ECAAC5-6618-DA68-9AD7-3306D5AA4F34}"/>
              </a:ext>
            </a:extLst>
          </p:cNvPr>
          <p:cNvPicPr>
            <a:picLocks noChangeAspect="1"/>
          </p:cNvPicPr>
          <p:nvPr/>
        </p:nvPicPr>
        <p:blipFill>
          <a:blip r:embed="rId7"/>
          <a:stretch>
            <a:fillRect/>
          </a:stretch>
        </p:blipFill>
        <p:spPr>
          <a:xfrm>
            <a:off x="258439" y="1978652"/>
            <a:ext cx="7666749" cy="3463173"/>
          </a:xfrm>
          <a:prstGeom prst="rect">
            <a:avLst/>
          </a:prstGeom>
        </p:spPr>
      </p:pic>
      <p:pic>
        <p:nvPicPr>
          <p:cNvPr id="12" name="Imagen 11">
            <a:extLst>
              <a:ext uri="{FF2B5EF4-FFF2-40B4-BE49-F238E27FC236}">
                <a16:creationId xmlns:a16="http://schemas.microsoft.com/office/drawing/2014/main" id="{1A1BC1C9-472F-670C-FF4C-D3B96DCEDDC4}"/>
              </a:ext>
            </a:extLst>
          </p:cNvPr>
          <p:cNvPicPr>
            <a:picLocks noChangeAspect="1"/>
          </p:cNvPicPr>
          <p:nvPr/>
        </p:nvPicPr>
        <p:blipFill>
          <a:blip r:embed="rId8"/>
          <a:stretch>
            <a:fillRect/>
          </a:stretch>
        </p:blipFill>
        <p:spPr>
          <a:xfrm rot="5400000">
            <a:off x="7947251" y="1734636"/>
            <a:ext cx="4381145" cy="3033234"/>
          </a:xfrm>
          <a:prstGeom prst="rect">
            <a:avLst/>
          </a:prstGeom>
        </p:spPr>
      </p:pic>
      <p:sp>
        <p:nvSpPr>
          <p:cNvPr id="13" name="CuadroTexto 12">
            <a:extLst>
              <a:ext uri="{FF2B5EF4-FFF2-40B4-BE49-F238E27FC236}">
                <a16:creationId xmlns:a16="http://schemas.microsoft.com/office/drawing/2014/main" id="{C4A31216-9592-B67A-4131-C4362551EBED}"/>
              </a:ext>
            </a:extLst>
          </p:cNvPr>
          <p:cNvSpPr txBox="1"/>
          <p:nvPr/>
        </p:nvSpPr>
        <p:spPr>
          <a:xfrm>
            <a:off x="9710405" y="5452049"/>
            <a:ext cx="1375698" cy="246221"/>
          </a:xfrm>
          <a:prstGeom prst="rect">
            <a:avLst/>
          </a:prstGeom>
          <a:noFill/>
        </p:spPr>
        <p:txBody>
          <a:bodyPr wrap="none" rtlCol="0">
            <a:spAutoFit/>
          </a:bodyPr>
          <a:lstStyle/>
          <a:p>
            <a:r>
              <a:rPr lang="es-AR" sz="1000" b="1" dirty="0"/>
              <a:t>Elaboración propia</a:t>
            </a:r>
          </a:p>
        </p:txBody>
      </p:sp>
      <p:sp>
        <p:nvSpPr>
          <p:cNvPr id="14" name="CuadroTexto 13">
            <a:extLst>
              <a:ext uri="{FF2B5EF4-FFF2-40B4-BE49-F238E27FC236}">
                <a16:creationId xmlns:a16="http://schemas.microsoft.com/office/drawing/2014/main" id="{26990088-9658-6A61-8961-B9904413E4C6}"/>
              </a:ext>
            </a:extLst>
          </p:cNvPr>
          <p:cNvSpPr txBox="1"/>
          <p:nvPr/>
        </p:nvSpPr>
        <p:spPr>
          <a:xfrm>
            <a:off x="4988599" y="1316224"/>
            <a:ext cx="1016625" cy="646331"/>
          </a:xfrm>
          <a:prstGeom prst="rect">
            <a:avLst/>
          </a:prstGeom>
          <a:noFill/>
        </p:spPr>
        <p:txBody>
          <a:bodyPr wrap="none" rtlCol="0">
            <a:spAutoFit/>
          </a:bodyPr>
          <a:lstStyle/>
          <a:p>
            <a:r>
              <a:rPr lang="es-AR" sz="3600" b="1" dirty="0">
                <a:solidFill>
                  <a:srgbClr val="FF0000"/>
                </a:solidFill>
              </a:rPr>
              <a:t>SOL</a:t>
            </a:r>
          </a:p>
        </p:txBody>
      </p:sp>
      <p:sp>
        <p:nvSpPr>
          <p:cNvPr id="15" name="CuadroTexto 14">
            <a:extLst>
              <a:ext uri="{FF2B5EF4-FFF2-40B4-BE49-F238E27FC236}">
                <a16:creationId xmlns:a16="http://schemas.microsoft.com/office/drawing/2014/main" id="{ABC2A8F7-DD03-F180-B983-94D3A061A9DA}"/>
              </a:ext>
            </a:extLst>
          </p:cNvPr>
          <p:cNvSpPr txBox="1"/>
          <p:nvPr/>
        </p:nvSpPr>
        <p:spPr>
          <a:xfrm>
            <a:off x="10247268" y="5867210"/>
            <a:ext cx="1941557" cy="369332"/>
          </a:xfrm>
          <a:prstGeom prst="rect">
            <a:avLst/>
          </a:prstGeom>
          <a:noFill/>
        </p:spPr>
        <p:txBody>
          <a:bodyPr wrap="none" rtlCol="0">
            <a:spAutoFit/>
          </a:bodyPr>
          <a:lstStyle/>
          <a:p>
            <a:r>
              <a:rPr lang="es-AR" i="1" dirty="0"/>
              <a:t>Hay paralelos…</a:t>
            </a:r>
          </a:p>
        </p:txBody>
      </p:sp>
      <p:sp>
        <p:nvSpPr>
          <p:cNvPr id="17" name="CuadroTexto 16">
            <a:extLst>
              <a:ext uri="{FF2B5EF4-FFF2-40B4-BE49-F238E27FC236}">
                <a16:creationId xmlns:a16="http://schemas.microsoft.com/office/drawing/2014/main" id="{5EF3C184-97CD-F698-AC09-8088A3E6BF44}"/>
              </a:ext>
            </a:extLst>
          </p:cNvPr>
          <p:cNvSpPr txBox="1"/>
          <p:nvPr/>
        </p:nvSpPr>
        <p:spPr>
          <a:xfrm>
            <a:off x="3219766" y="2435849"/>
            <a:ext cx="6094476" cy="215444"/>
          </a:xfrm>
          <a:prstGeom prst="rect">
            <a:avLst/>
          </a:prstGeom>
          <a:noFill/>
        </p:spPr>
        <p:txBody>
          <a:bodyPr wrap="square">
            <a:spAutoFit/>
          </a:bodyPr>
          <a:lstStyle/>
          <a:p>
            <a:r>
              <a:rPr lang="pt-BR" sz="800" b="1" dirty="0">
                <a:solidFill>
                  <a:srgbClr val="CC0000"/>
                </a:solidFill>
              </a:rPr>
              <a:t>SSN (Sunspot Number)</a:t>
            </a:r>
            <a:r>
              <a:rPr lang="pt-BR" sz="800" dirty="0">
                <a:solidFill>
                  <a:srgbClr val="CC0000"/>
                </a:solidFill>
              </a:rPr>
              <a:t> = conteo de manchas solares</a:t>
            </a:r>
            <a:endParaRPr lang="es-AR" sz="800" dirty="0">
              <a:solidFill>
                <a:srgbClr val="CC0000"/>
              </a:solidFill>
            </a:endParaRPr>
          </a:p>
        </p:txBody>
      </p:sp>
      <p:sp>
        <p:nvSpPr>
          <p:cNvPr id="6" name="Marcador de pie de página 5"/>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251013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89DB5-1A19-7F9E-8929-6081D5C5BE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8CDAE9-2DDF-B058-C976-252A745335D0}"/>
              </a:ext>
            </a:extLst>
          </p:cNvPr>
          <p:cNvSpPr txBox="1"/>
          <p:nvPr/>
        </p:nvSpPr>
        <p:spPr>
          <a:xfrm>
            <a:off x="314248" y="365760"/>
            <a:ext cx="7664278" cy="584775"/>
          </a:xfrm>
          <a:prstGeom prst="rect">
            <a:avLst/>
          </a:prstGeom>
          <a:noFill/>
        </p:spPr>
        <p:txBody>
          <a:bodyPr wrap="none">
            <a:spAutoFit/>
          </a:bodyPr>
          <a:lstStyle/>
          <a:p>
            <a:pPr>
              <a:defRPr sz="3200" b="1"/>
            </a:pPr>
            <a:r>
              <a:rPr lang="es-AR" dirty="0"/>
              <a:t>Relaciones con fenómenos naturales.</a:t>
            </a:r>
          </a:p>
        </p:txBody>
      </p:sp>
      <p:sp>
        <p:nvSpPr>
          <p:cNvPr id="5" name="TextBox 2">
            <a:extLst>
              <a:ext uri="{FF2B5EF4-FFF2-40B4-BE49-F238E27FC236}">
                <a16:creationId xmlns:a16="http://schemas.microsoft.com/office/drawing/2014/main" id="{333D244A-4339-562D-56E6-E30FA7584AF2}"/>
              </a:ext>
            </a:extLst>
          </p:cNvPr>
          <p:cNvSpPr txBox="1"/>
          <p:nvPr/>
        </p:nvSpPr>
        <p:spPr>
          <a:xfrm>
            <a:off x="314248" y="908861"/>
            <a:ext cx="11449985" cy="400110"/>
          </a:xfrm>
          <a:prstGeom prst="rect">
            <a:avLst/>
          </a:prstGeom>
          <a:noFill/>
        </p:spPr>
        <p:txBody>
          <a:bodyPr wrap="square">
            <a:spAutoFit/>
          </a:bodyPr>
          <a:lstStyle/>
          <a:p>
            <a:pPr>
              <a:defRPr sz="2000"/>
            </a:pPr>
            <a:r>
              <a:rPr lang="es-AR" b="1" dirty="0">
                <a:solidFill>
                  <a:srgbClr val="FFC000"/>
                </a:solidFill>
              </a:rPr>
              <a:t>Ciclos naturales : ¿ relaciones posibles ?</a:t>
            </a:r>
            <a:endParaRPr b="1" dirty="0">
              <a:solidFill>
                <a:srgbClr val="FFC000"/>
              </a:solidFill>
            </a:endParaRPr>
          </a:p>
        </p:txBody>
      </p:sp>
      <p:sp>
        <p:nvSpPr>
          <p:cNvPr id="7" name="Rectangle 1">
            <a:extLst>
              <a:ext uri="{FF2B5EF4-FFF2-40B4-BE49-F238E27FC236}">
                <a16:creationId xmlns:a16="http://schemas.microsoft.com/office/drawing/2014/main" id="{46E7949C-BBF0-0099-65BA-7D9DB993468B}"/>
              </a:ext>
            </a:extLst>
          </p:cNvPr>
          <p:cNvSpPr>
            <a:spLocks noChangeArrowheads="1"/>
          </p:cNvSpPr>
          <p:nvPr/>
        </p:nvSpPr>
        <p:spPr bwMode="auto">
          <a:xfrm>
            <a:off x="4232471" y="1836834"/>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dirty="0">
              <a:ln>
                <a:noFill/>
              </a:ln>
              <a:solidFill>
                <a:schemeClr val="tx1"/>
              </a:solidFill>
              <a:effectLst/>
              <a:latin typeface="Arial" panose="020B0604020202020204" pitchFamily="34" charset="0"/>
            </a:endParaRPr>
          </a:p>
        </p:txBody>
      </p:sp>
      <p:sp>
        <p:nvSpPr>
          <p:cNvPr id="3" name="CuadroTexto 2">
            <a:extLst>
              <a:ext uri="{FF2B5EF4-FFF2-40B4-BE49-F238E27FC236}">
                <a16:creationId xmlns:a16="http://schemas.microsoft.com/office/drawing/2014/main" id="{1AFB8130-E178-2795-19EF-745238910655}"/>
              </a:ext>
            </a:extLst>
          </p:cNvPr>
          <p:cNvSpPr txBox="1"/>
          <p:nvPr/>
        </p:nvSpPr>
        <p:spPr>
          <a:xfrm>
            <a:off x="1980190" y="1526736"/>
            <a:ext cx="4984057" cy="369332"/>
          </a:xfrm>
          <a:prstGeom prst="rect">
            <a:avLst/>
          </a:prstGeom>
          <a:noFill/>
        </p:spPr>
        <p:txBody>
          <a:bodyPr wrap="none" rtlCol="0">
            <a:spAutoFit/>
          </a:bodyPr>
          <a:lstStyle/>
          <a:p>
            <a:r>
              <a:rPr lang="es-AR" dirty="0"/>
              <a:t>Antecedentes…hay algunos…por ejemplo</a:t>
            </a:r>
          </a:p>
        </p:txBody>
      </p:sp>
      <p:sp>
        <p:nvSpPr>
          <p:cNvPr id="14" name="CuadroTexto 13">
            <a:extLst>
              <a:ext uri="{FF2B5EF4-FFF2-40B4-BE49-F238E27FC236}">
                <a16:creationId xmlns:a16="http://schemas.microsoft.com/office/drawing/2014/main" id="{94672E43-6457-9828-96AC-D55AA3FFBFF6}"/>
              </a:ext>
            </a:extLst>
          </p:cNvPr>
          <p:cNvSpPr txBox="1"/>
          <p:nvPr/>
        </p:nvSpPr>
        <p:spPr>
          <a:xfrm>
            <a:off x="6365072" y="1388236"/>
            <a:ext cx="2244525" cy="646331"/>
          </a:xfrm>
          <a:prstGeom prst="rect">
            <a:avLst/>
          </a:prstGeom>
          <a:noFill/>
        </p:spPr>
        <p:txBody>
          <a:bodyPr wrap="none" rtlCol="0">
            <a:spAutoFit/>
          </a:bodyPr>
          <a:lstStyle/>
          <a:p>
            <a:r>
              <a:rPr lang="es-AR" sz="3600" b="1" dirty="0">
                <a:solidFill>
                  <a:srgbClr val="FF0000"/>
                </a:solidFill>
              </a:rPr>
              <a:t>OCEANO</a:t>
            </a:r>
          </a:p>
        </p:txBody>
      </p:sp>
      <p:sp>
        <p:nvSpPr>
          <p:cNvPr id="15" name="CuadroTexto 14">
            <a:extLst>
              <a:ext uri="{FF2B5EF4-FFF2-40B4-BE49-F238E27FC236}">
                <a16:creationId xmlns:a16="http://schemas.microsoft.com/office/drawing/2014/main" id="{D2236949-900C-58BD-8567-962E245A298B}"/>
              </a:ext>
            </a:extLst>
          </p:cNvPr>
          <p:cNvSpPr txBox="1"/>
          <p:nvPr/>
        </p:nvSpPr>
        <p:spPr>
          <a:xfrm>
            <a:off x="10148508" y="6257835"/>
            <a:ext cx="1941557" cy="369332"/>
          </a:xfrm>
          <a:prstGeom prst="rect">
            <a:avLst/>
          </a:prstGeom>
          <a:noFill/>
        </p:spPr>
        <p:txBody>
          <a:bodyPr wrap="none" rtlCol="0">
            <a:spAutoFit/>
          </a:bodyPr>
          <a:lstStyle/>
          <a:p>
            <a:r>
              <a:rPr lang="es-AR" i="1" dirty="0"/>
              <a:t>Hay paralelos…</a:t>
            </a:r>
          </a:p>
        </p:txBody>
      </p:sp>
      <p:sp>
        <p:nvSpPr>
          <p:cNvPr id="4" name="CuadroTexto 3">
            <a:extLst>
              <a:ext uri="{FF2B5EF4-FFF2-40B4-BE49-F238E27FC236}">
                <a16:creationId xmlns:a16="http://schemas.microsoft.com/office/drawing/2014/main" id="{3662D7CB-47EC-D649-F682-C84F6A8F566E}"/>
              </a:ext>
            </a:extLst>
          </p:cNvPr>
          <p:cNvSpPr txBox="1"/>
          <p:nvPr/>
        </p:nvSpPr>
        <p:spPr>
          <a:xfrm>
            <a:off x="312760" y="2587218"/>
            <a:ext cx="11341631" cy="3693319"/>
          </a:xfrm>
          <a:prstGeom prst="rect">
            <a:avLst/>
          </a:prstGeom>
          <a:noFill/>
        </p:spPr>
        <p:txBody>
          <a:bodyPr wrap="square" rtlCol="0">
            <a:spAutoFit/>
          </a:bodyPr>
          <a:lstStyle/>
          <a:p>
            <a:r>
              <a:rPr lang="es-AR" sz="1600" b="1" dirty="0"/>
              <a:t>1. Chiessi et al. 2009 – AMO y monzón sudamericano</a:t>
            </a:r>
          </a:p>
          <a:p>
            <a:r>
              <a:rPr lang="es-AR" sz="1600" dirty="0"/>
              <a:t>Concluyen que la </a:t>
            </a:r>
            <a:r>
              <a:rPr lang="es-AR" sz="1600" dirty="0">
                <a:solidFill>
                  <a:srgbClr val="FFC000"/>
                </a:solidFill>
              </a:rPr>
              <a:t>oscilación multidecadal (~60–80 años) observada en su registro marino refleja </a:t>
            </a:r>
            <a:r>
              <a:rPr lang="es-AR" sz="1600" b="1" dirty="0">
                <a:solidFill>
                  <a:srgbClr val="FFC000"/>
                </a:solidFill>
              </a:rPr>
              <a:t>variabilidad del South American Summer Monsoon (SASM)</a:t>
            </a:r>
            <a:r>
              <a:rPr lang="es-AR" sz="1600" dirty="0">
                <a:solidFill>
                  <a:srgbClr val="FFC000"/>
                </a:solidFill>
              </a:rPr>
              <a:t> asociada a la </a:t>
            </a:r>
            <a:r>
              <a:rPr lang="es-AR" sz="1600" b="1" dirty="0">
                <a:solidFill>
                  <a:srgbClr val="FFC000"/>
                </a:solidFill>
              </a:rPr>
              <a:t>AMO</a:t>
            </a:r>
            <a:r>
              <a:rPr lang="es-AR" sz="1600" dirty="0"/>
              <a:t>: fases cálidas del Atlántico Norte → monzón más intenso y aumento de descarga hacia el Atlántico suroccidental.</a:t>
            </a:r>
          </a:p>
          <a:p>
            <a:r>
              <a:rPr lang="es-AR" sz="1000" b="1" dirty="0"/>
              <a:t>Referencia:</a:t>
            </a:r>
            <a:br>
              <a:rPr lang="es-AR" sz="1000" dirty="0"/>
            </a:br>
            <a:r>
              <a:rPr lang="es-AR" sz="1000" dirty="0"/>
              <a:t>Chiessi, C. M., Mulitza, S., Pätzold, J., Wefer, G., &amp; Marengo, J. A. (2009). </a:t>
            </a:r>
            <a:r>
              <a:rPr lang="es-AR" sz="1000" i="1" dirty="0"/>
              <a:t>Possible impact of the Atlantic Multidecadal Oscillation on the South American summer monsoon</a:t>
            </a:r>
            <a:r>
              <a:rPr lang="es-AR" sz="1000" dirty="0"/>
              <a:t>. Geophysical Research Letters, 36, L21707.</a:t>
            </a:r>
          </a:p>
          <a:p>
            <a:endParaRPr lang="es-AR" sz="1600" dirty="0"/>
          </a:p>
          <a:p>
            <a:r>
              <a:rPr lang="es-AR" sz="1600" b="1" dirty="0"/>
              <a:t>2. Jones &amp; Carvalho 2018 – AMO, SALLJ y lluvias en Sudamérica</a:t>
            </a:r>
          </a:p>
          <a:p>
            <a:r>
              <a:rPr lang="es-AR" sz="1600" dirty="0"/>
              <a:t>Demuestran una </a:t>
            </a:r>
            <a:r>
              <a:rPr lang="es-AR" sz="1600" b="1" dirty="0">
                <a:solidFill>
                  <a:srgbClr val="FFC000"/>
                </a:solidFill>
              </a:rPr>
              <a:t>influencia notable de la AMO sobre la variabilidad decadal–multidecadal del South American Low-Level Jet (SALLJ)</a:t>
            </a:r>
            <a:r>
              <a:rPr lang="es-AR" sz="1600" dirty="0">
                <a:solidFill>
                  <a:srgbClr val="FFC000"/>
                </a:solidFill>
              </a:rPr>
              <a:t>: fases negativas de AMO se asocian a un SALLJ más intenso.</a:t>
            </a:r>
          </a:p>
          <a:p>
            <a:r>
              <a:rPr lang="es-AR" sz="1600" dirty="0"/>
              <a:t>Esa respuesta atmosférica produce </a:t>
            </a:r>
            <a:r>
              <a:rPr lang="es-AR" sz="1600" b="1" dirty="0"/>
              <a:t>más lluvia sobre sur de Brasil, Uruguay y norte de Argentina</a:t>
            </a:r>
            <a:r>
              <a:rPr lang="es-AR" sz="1600" dirty="0"/>
              <a:t>, conectando AMO ↔ circulación ↔ precipitación en la cuenca del Plata.</a:t>
            </a:r>
          </a:p>
          <a:p>
            <a:r>
              <a:rPr lang="es-AR" sz="1000" b="1" dirty="0"/>
              <a:t>Referencia:</a:t>
            </a:r>
            <a:br>
              <a:rPr lang="es-AR" sz="1000" dirty="0"/>
            </a:br>
            <a:r>
              <a:rPr lang="es-AR" sz="1000" dirty="0"/>
              <a:t>Jones, C., &amp; Carvalho, L. M. V. (2018). </a:t>
            </a:r>
            <a:r>
              <a:rPr lang="es-AR" sz="1000" i="1" dirty="0"/>
              <a:t>The influence of the Atlantic multidecadal oscillation on the eastern Andes low-level jet and precipitation in South America</a:t>
            </a:r>
            <a:r>
              <a:rPr lang="es-AR" sz="1000" dirty="0"/>
              <a:t>. npj Climate and Atmospheric Science, 1, 40.</a:t>
            </a:r>
          </a:p>
          <a:p>
            <a:endParaRPr lang="es-AR" sz="1600" dirty="0"/>
          </a:p>
          <a:p>
            <a:endParaRPr lang="es-AR" dirty="0"/>
          </a:p>
        </p:txBody>
      </p:sp>
      <p:sp>
        <p:nvSpPr>
          <p:cNvPr id="8" name="Marcador de pie de página 7"/>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757908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7DE1D-8B20-1466-DDB5-AA34CAA499C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C8D421-46CB-B626-571A-08CE35C2B596}"/>
              </a:ext>
            </a:extLst>
          </p:cNvPr>
          <p:cNvSpPr txBox="1"/>
          <p:nvPr/>
        </p:nvSpPr>
        <p:spPr>
          <a:xfrm>
            <a:off x="3647431" y="231865"/>
            <a:ext cx="5441490" cy="954107"/>
          </a:xfrm>
          <a:prstGeom prst="rect">
            <a:avLst/>
          </a:prstGeom>
          <a:noFill/>
        </p:spPr>
        <p:txBody>
          <a:bodyPr wrap="none">
            <a:spAutoFit/>
          </a:bodyPr>
          <a:lstStyle/>
          <a:p>
            <a:pPr algn="ctr">
              <a:defRPr sz="3200" b="1"/>
            </a:pPr>
            <a:r>
              <a:rPr lang="es-AR" dirty="0"/>
              <a:t>CONCLUYENDO…</a:t>
            </a:r>
          </a:p>
          <a:p>
            <a:pPr algn="ctr">
              <a:defRPr sz="3200" b="1"/>
            </a:pPr>
            <a:r>
              <a:rPr lang="es-AR" sz="2400" dirty="0">
                <a:solidFill>
                  <a:srgbClr val="FFC000"/>
                </a:solidFill>
              </a:rPr>
              <a:t>Y como siempre, las matemáticas ayudan</a:t>
            </a:r>
          </a:p>
        </p:txBody>
      </p:sp>
      <p:sp>
        <p:nvSpPr>
          <p:cNvPr id="7" name="Rectangle 1">
            <a:extLst>
              <a:ext uri="{FF2B5EF4-FFF2-40B4-BE49-F238E27FC236}">
                <a16:creationId xmlns:a16="http://schemas.microsoft.com/office/drawing/2014/main" id="{4F570E55-3F7F-BDA6-F206-FAA205AE8B53}"/>
              </a:ext>
            </a:extLst>
          </p:cNvPr>
          <p:cNvSpPr>
            <a:spLocks noChangeArrowheads="1"/>
          </p:cNvSpPr>
          <p:nvPr/>
        </p:nvSpPr>
        <p:spPr bwMode="auto">
          <a:xfrm>
            <a:off x="4232471" y="1836834"/>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dirty="0">
              <a:ln>
                <a:noFill/>
              </a:ln>
              <a:solidFill>
                <a:schemeClr val="tx1"/>
              </a:solidFill>
              <a:effectLst/>
              <a:latin typeface="Arial" panose="020B0604020202020204" pitchFamily="34" charset="0"/>
            </a:endParaRPr>
          </a:p>
        </p:txBody>
      </p:sp>
      <p:pic>
        <p:nvPicPr>
          <p:cNvPr id="3" name="Imagen 2">
            <a:extLst>
              <a:ext uri="{FF2B5EF4-FFF2-40B4-BE49-F238E27FC236}">
                <a16:creationId xmlns:a16="http://schemas.microsoft.com/office/drawing/2014/main" id="{391A8E2B-0DCA-FDC9-8A8E-D08217A12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96" y="2010694"/>
            <a:ext cx="3428753" cy="1721448"/>
          </a:xfrm>
          <a:prstGeom prst="rect">
            <a:avLst/>
          </a:prstGeom>
        </p:spPr>
      </p:pic>
      <p:pic>
        <p:nvPicPr>
          <p:cNvPr id="19" name="Imagen 18" descr="Gráfico, Gráfico de líneas&#10;&#10;El contenido generado por IA puede ser incorrecto.">
            <a:extLst>
              <a:ext uri="{FF2B5EF4-FFF2-40B4-BE49-F238E27FC236}">
                <a16:creationId xmlns:a16="http://schemas.microsoft.com/office/drawing/2014/main" id="{CF915EE1-1223-4202-0EAE-0466FC83924E}"/>
              </a:ext>
            </a:extLst>
          </p:cNvPr>
          <p:cNvPicPr>
            <a:picLocks noChangeAspect="1"/>
          </p:cNvPicPr>
          <p:nvPr/>
        </p:nvPicPr>
        <p:blipFill>
          <a:blip r:embed="rId4"/>
          <a:stretch>
            <a:fillRect/>
          </a:stretch>
        </p:blipFill>
        <p:spPr>
          <a:xfrm>
            <a:off x="4596845" y="2010694"/>
            <a:ext cx="3542663" cy="1754326"/>
          </a:xfrm>
          <a:prstGeom prst="rect">
            <a:avLst/>
          </a:prstGeom>
        </p:spPr>
      </p:pic>
      <p:pic>
        <p:nvPicPr>
          <p:cNvPr id="4" name="Picture 2" descr="image_1.png">
            <a:extLst>
              <a:ext uri="{FF2B5EF4-FFF2-40B4-BE49-F238E27FC236}">
                <a16:creationId xmlns:a16="http://schemas.microsoft.com/office/drawing/2014/main" id="{0AE8DE48-F5B1-942E-BE53-323C2B75072B}"/>
              </a:ext>
            </a:extLst>
          </p:cNvPr>
          <p:cNvPicPr>
            <a:picLocks noChangeAspect="1"/>
          </p:cNvPicPr>
          <p:nvPr/>
        </p:nvPicPr>
        <p:blipFill>
          <a:blip r:embed="rId5"/>
          <a:stretch>
            <a:fillRect/>
          </a:stretch>
        </p:blipFill>
        <p:spPr>
          <a:xfrm>
            <a:off x="3888168" y="4151828"/>
            <a:ext cx="4415662" cy="2053323"/>
          </a:xfrm>
          <a:prstGeom prst="rect">
            <a:avLst/>
          </a:prstGeom>
        </p:spPr>
      </p:pic>
      <p:sp>
        <p:nvSpPr>
          <p:cNvPr id="8" name="CuadroTexto 7">
            <a:extLst>
              <a:ext uri="{FF2B5EF4-FFF2-40B4-BE49-F238E27FC236}">
                <a16:creationId xmlns:a16="http://schemas.microsoft.com/office/drawing/2014/main" id="{84592A2D-9BB0-5AF0-0BEF-601585923070}"/>
              </a:ext>
            </a:extLst>
          </p:cNvPr>
          <p:cNvSpPr txBox="1"/>
          <p:nvPr/>
        </p:nvSpPr>
        <p:spPr>
          <a:xfrm>
            <a:off x="8727196" y="2027736"/>
            <a:ext cx="3189860" cy="1754326"/>
          </a:xfrm>
          <a:prstGeom prst="rect">
            <a:avLst/>
          </a:prstGeom>
          <a:solidFill>
            <a:schemeClr val="tx1"/>
          </a:solidFill>
        </p:spPr>
        <p:txBody>
          <a:bodyPr wrap="square" rtlCol="0">
            <a:spAutoFit/>
          </a:bodyPr>
          <a:lstStyle/>
          <a:p>
            <a:endParaRPr lang="es-ES" dirty="0">
              <a:solidFill>
                <a:schemeClr val="bg1"/>
              </a:solidFill>
            </a:endParaRPr>
          </a:p>
          <a:p>
            <a:endParaRPr lang="es-ES" dirty="0">
              <a:solidFill>
                <a:schemeClr val="bg1"/>
              </a:solidFill>
            </a:endParaRPr>
          </a:p>
          <a:p>
            <a:endParaRPr lang="es-ES" dirty="0">
              <a:solidFill>
                <a:schemeClr val="bg1"/>
              </a:solidFill>
            </a:endParaRPr>
          </a:p>
          <a:p>
            <a:endParaRPr lang="es-ES" dirty="0">
              <a:solidFill>
                <a:schemeClr val="bg1"/>
              </a:solidFill>
            </a:endParaRPr>
          </a:p>
          <a:p>
            <a:endParaRPr lang="es-ES" dirty="0">
              <a:solidFill>
                <a:schemeClr val="bg1"/>
              </a:solidFill>
            </a:endParaRPr>
          </a:p>
          <a:p>
            <a:endParaRPr lang="es-ES" dirty="0">
              <a:solidFill>
                <a:schemeClr val="bg1"/>
              </a:solidFill>
            </a:endParaRPr>
          </a:p>
        </p:txBody>
      </p:sp>
      <p:sp>
        <p:nvSpPr>
          <p:cNvPr id="9" name="Signo de multiplicación 8">
            <a:extLst>
              <a:ext uri="{FF2B5EF4-FFF2-40B4-BE49-F238E27FC236}">
                <a16:creationId xmlns:a16="http://schemas.microsoft.com/office/drawing/2014/main" id="{803C92BC-C503-3188-61FF-76495D91AC8F}"/>
              </a:ext>
            </a:extLst>
          </p:cNvPr>
          <p:cNvSpPr/>
          <p:nvPr/>
        </p:nvSpPr>
        <p:spPr>
          <a:xfrm>
            <a:off x="9972675" y="2409825"/>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A071F9A6-DC48-E0C1-C8C6-148BEBA308FF}"/>
                  </a:ext>
                </a:extLst>
              </p:cNvPr>
              <p:cNvSpPr txBox="1"/>
              <p:nvPr/>
            </p:nvSpPr>
            <p:spPr>
              <a:xfrm>
                <a:off x="920135" y="1108607"/>
                <a:ext cx="10359503" cy="461665"/>
              </a:xfrm>
              <a:prstGeom prst="rect">
                <a:avLst/>
              </a:prstGeom>
              <a:noFill/>
            </p:spPr>
            <p:txBody>
              <a:bodyPr wrap="none" rtlCol="0">
                <a:spAutoFit/>
              </a:bodyPr>
              <a:lstStyle/>
              <a:p>
                <a14:m>
                  <m:oMath xmlns:m="http://schemas.openxmlformats.org/officeDocument/2006/math">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𝐶𝑢𝑎𝑛𝑡𝑜</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𝑑𝑒</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𝑙𝑎</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𝑣𝑎𝑟𝑖𝑎𝑛𝑐𝑖𝑎</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𝑑𝑒</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𝑄</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𝑒𝑥𝑝𝑙𝑖𝑐𝑎𝑛</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𝛼</m:t>
                    </m:r>
                    <m:r>
                      <a:rPr lang="es-ES" sz="2400" b="0" i="1" smtClean="0">
                        <a:latin typeface="Cambria Math" panose="02040503050406030204" pitchFamily="18" charset="0"/>
                        <a:ea typeface="Cambria Math" panose="02040503050406030204" pitchFamily="18" charset="0"/>
                      </a:rPr>
                      <m:t> </m:t>
                    </m:r>
                    <m:d>
                      <m:dPr>
                        <m:ctrlPr>
                          <a:rPr lang="es-ES" sz="2400" b="0" i="1" smtClean="0">
                            <a:latin typeface="Cambria Math" panose="02040503050406030204" pitchFamily="18" charset="0"/>
                            <a:ea typeface="Cambria Math" panose="02040503050406030204" pitchFamily="18" charset="0"/>
                          </a:rPr>
                        </m:ctrlPr>
                      </m:dPr>
                      <m:e>
                        <m:r>
                          <a:rPr lang="es-ES" sz="2400" b="0" i="1" smtClean="0">
                            <a:latin typeface="Cambria Math" panose="02040503050406030204" pitchFamily="18" charset="0"/>
                            <a:ea typeface="Cambria Math" panose="02040503050406030204" pitchFamily="18" charset="0"/>
                          </a:rPr>
                          <m:t>𝑆𝑂𝐿</m:t>
                        </m:r>
                      </m:e>
                    </m:d>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𝛽</m:t>
                    </m:r>
                    <m:r>
                      <a:rPr lang="es-ES" sz="2400" b="0" i="1" smtClean="0">
                        <a:latin typeface="Cambria Math" panose="02040503050406030204" pitchFamily="18" charset="0"/>
                        <a:ea typeface="Cambria Math" panose="02040503050406030204" pitchFamily="18" charset="0"/>
                      </a:rPr>
                      <m:t> </m:t>
                    </m:r>
                    <m:d>
                      <m:dPr>
                        <m:ctrlPr>
                          <a:rPr lang="es-ES" sz="2400" b="0" i="1" smtClean="0">
                            <a:latin typeface="Cambria Math" panose="02040503050406030204" pitchFamily="18" charset="0"/>
                            <a:ea typeface="Cambria Math" panose="02040503050406030204" pitchFamily="18" charset="0"/>
                          </a:rPr>
                        </m:ctrlPr>
                      </m:dPr>
                      <m:e>
                        <m:r>
                          <a:rPr lang="es-ES" sz="2400" b="0" i="1" smtClean="0">
                            <a:latin typeface="Cambria Math" panose="02040503050406030204" pitchFamily="18" charset="0"/>
                            <a:ea typeface="Cambria Math" panose="02040503050406030204" pitchFamily="18" charset="0"/>
                          </a:rPr>
                          <m:t>𝑂𝐶𝐸𝐴𝑁𝑂</m:t>
                        </m:r>
                      </m:e>
                    </m:d>
                    <m:r>
                      <a:rPr lang="es-ES" sz="2400" b="0" i="1" smtClean="0">
                        <a:latin typeface="Cambria Math" panose="02040503050406030204" pitchFamily="18" charset="0"/>
                        <a:ea typeface="Cambria Math" panose="02040503050406030204" pitchFamily="18" charset="0"/>
                      </a:rPr>
                      <m:t>𝑦</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𝛾</m:t>
                    </m:r>
                    <m:d>
                      <m:dPr>
                        <m:ctrlPr>
                          <a:rPr lang="es-ES" sz="2400" b="0" i="1" smtClean="0">
                            <a:latin typeface="Cambria Math" panose="02040503050406030204" pitchFamily="18" charset="0"/>
                            <a:ea typeface="Cambria Math" panose="02040503050406030204" pitchFamily="18" charset="0"/>
                          </a:rPr>
                        </m:ctrlPr>
                      </m:dPr>
                      <m:e>
                        <m:r>
                          <a:rPr lang="es-ES" sz="2400" b="0" i="1" smtClean="0">
                            <a:latin typeface="Cambria Math" panose="02040503050406030204" pitchFamily="18" charset="0"/>
                            <a:ea typeface="Cambria Math" panose="02040503050406030204" pitchFamily="18" charset="0"/>
                          </a:rPr>
                          <m:t>𝑂𝑇𝑅𝑂𝑆</m:t>
                        </m:r>
                      </m:e>
                    </m:d>
                    <m:r>
                      <a:rPr lang="es-ES" sz="2400" b="0" i="1" smtClean="0">
                        <a:latin typeface="Cambria Math" panose="02040503050406030204" pitchFamily="18" charset="0"/>
                        <a:ea typeface="Cambria Math" panose="02040503050406030204" pitchFamily="18" charset="0"/>
                      </a:rPr>
                      <m:t>?</m:t>
                    </m:r>
                  </m:oMath>
                </a14:m>
                <a:r>
                  <a:rPr lang="es-ES" sz="2400" dirty="0"/>
                  <a:t> </a:t>
                </a:r>
              </a:p>
            </p:txBody>
          </p:sp>
        </mc:Choice>
        <mc:Fallback xmlns="">
          <p:sp>
            <p:nvSpPr>
              <p:cNvPr id="13" name="CuadroTexto 12">
                <a:extLst>
                  <a:ext uri="{FF2B5EF4-FFF2-40B4-BE49-F238E27FC236}">
                    <a16:creationId xmlns:a16="http://schemas.microsoft.com/office/drawing/2014/main" id="{A071F9A6-DC48-E0C1-C8C6-148BEBA308FF}"/>
                  </a:ext>
                </a:extLst>
              </p:cNvPr>
              <p:cNvSpPr txBox="1">
                <a:spLocks noRot="1" noChangeAspect="1" noMove="1" noResize="1" noEditPoints="1" noAdjustHandles="1" noChangeArrowheads="1" noChangeShapeType="1" noTextEdit="1"/>
              </p:cNvSpPr>
              <p:nvPr/>
            </p:nvSpPr>
            <p:spPr>
              <a:xfrm>
                <a:off x="920135" y="1108607"/>
                <a:ext cx="10359503" cy="461665"/>
              </a:xfrm>
              <a:prstGeom prst="rect">
                <a:avLst/>
              </a:prstGeom>
              <a:blipFill>
                <a:blip r:embed="rId6"/>
                <a:stretch>
                  <a:fillRect l="-177" b="-19737"/>
                </a:stretch>
              </a:blipFill>
            </p:spPr>
            <p:txBody>
              <a:bodyPr/>
              <a:lstStyle/>
              <a:p>
                <a:r>
                  <a:rPr lang="es-ES">
                    <a:noFill/>
                  </a:rPr>
                  <a:t> </a:t>
                </a:r>
              </a:p>
            </p:txBody>
          </p:sp>
        </mc:Fallback>
      </mc:AlternateContent>
      <p:sp>
        <p:nvSpPr>
          <p:cNvPr id="17" name="Flecha: hacia abajo 16">
            <a:extLst>
              <a:ext uri="{FF2B5EF4-FFF2-40B4-BE49-F238E27FC236}">
                <a16:creationId xmlns:a16="http://schemas.microsoft.com/office/drawing/2014/main" id="{48BEF567-D2D7-A7EE-BC52-A8376C66CF79}"/>
              </a:ext>
            </a:extLst>
          </p:cNvPr>
          <p:cNvSpPr/>
          <p:nvPr/>
        </p:nvSpPr>
        <p:spPr>
          <a:xfrm rot="18394358">
            <a:off x="3308282" y="3541168"/>
            <a:ext cx="302390" cy="79751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Flecha: hacia abajo 17">
            <a:extLst>
              <a:ext uri="{FF2B5EF4-FFF2-40B4-BE49-F238E27FC236}">
                <a16:creationId xmlns:a16="http://schemas.microsoft.com/office/drawing/2014/main" id="{AA4FF44E-9361-DDC7-6A9D-47BAA066FE38}"/>
              </a:ext>
            </a:extLst>
          </p:cNvPr>
          <p:cNvSpPr/>
          <p:nvPr/>
        </p:nvSpPr>
        <p:spPr>
          <a:xfrm>
            <a:off x="6220725" y="3616054"/>
            <a:ext cx="257175" cy="6155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Flecha: hacia abajo 19">
            <a:extLst>
              <a:ext uri="{FF2B5EF4-FFF2-40B4-BE49-F238E27FC236}">
                <a16:creationId xmlns:a16="http://schemas.microsoft.com/office/drawing/2014/main" id="{66692622-17E2-61EB-9993-701416E25DD2}"/>
              </a:ext>
            </a:extLst>
          </p:cNvPr>
          <p:cNvSpPr/>
          <p:nvPr/>
        </p:nvSpPr>
        <p:spPr>
          <a:xfrm rot="3265242">
            <a:off x="8716724" y="3417047"/>
            <a:ext cx="255704" cy="10136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51F983AC-6311-05B7-620B-0F19A8B2E8AC}"/>
              </a:ext>
            </a:extLst>
          </p:cNvPr>
          <p:cNvSpPr txBox="1"/>
          <p:nvPr/>
        </p:nvSpPr>
        <p:spPr>
          <a:xfrm>
            <a:off x="9421425" y="3307587"/>
            <a:ext cx="2016899" cy="369332"/>
          </a:xfrm>
          <a:prstGeom prst="rect">
            <a:avLst/>
          </a:prstGeom>
          <a:noFill/>
        </p:spPr>
        <p:txBody>
          <a:bodyPr wrap="none" rtlCol="0">
            <a:spAutoFit/>
          </a:bodyPr>
          <a:lstStyle/>
          <a:p>
            <a:r>
              <a:rPr lang="es-ES" dirty="0">
                <a:solidFill>
                  <a:schemeClr val="bg1"/>
                </a:solidFill>
              </a:rPr>
              <a:t>“Sin especificar”</a:t>
            </a: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B30FB678-BB95-900F-7E28-145ECAF1A0BF}"/>
                  </a:ext>
                </a:extLst>
              </p:cNvPr>
              <p:cNvSpPr txBox="1"/>
              <p:nvPr/>
            </p:nvSpPr>
            <p:spPr>
              <a:xfrm>
                <a:off x="5638800" y="2733675"/>
                <a:ext cx="24734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es-ES" i="1" smtClean="0">
                          <a:latin typeface="Cambria Math" panose="02040503050406030204" pitchFamily="18" charset="0"/>
                        </a:rPr>
                        <a:t>Escriba aquí la ecuación.</a:t>
                      </a:fld>
                    </m:oMath>
                  </m:oMathPara>
                </a14:m>
                <a:endParaRPr lang="es-ES" dirty="0"/>
              </a:p>
            </p:txBody>
          </p:sp>
        </mc:Choice>
        <mc:Fallback xmlns="">
          <p:sp>
            <p:nvSpPr>
              <p:cNvPr id="22" name="CuadroTexto 21">
                <a:extLst>
                  <a:ext uri="{FF2B5EF4-FFF2-40B4-BE49-F238E27FC236}">
                    <a16:creationId xmlns:a16="http://schemas.microsoft.com/office/drawing/2014/main" id="{B30FB678-BB95-900F-7E28-145ECAF1A0BF}"/>
                  </a:ext>
                </a:extLst>
              </p:cNvPr>
              <p:cNvSpPr txBox="1">
                <a:spLocks noRot="1" noChangeAspect="1" noMove="1" noResize="1" noEditPoints="1" noAdjustHandles="1" noChangeArrowheads="1" noChangeShapeType="1" noTextEdit="1"/>
              </p:cNvSpPr>
              <p:nvPr/>
            </p:nvSpPr>
            <p:spPr>
              <a:xfrm>
                <a:off x="5638800" y="2733675"/>
                <a:ext cx="2473434" cy="276999"/>
              </a:xfrm>
              <a:prstGeom prst="rect">
                <a:avLst/>
              </a:prstGeom>
              <a:blipFill>
                <a:blip r:embed="rId7"/>
                <a:stretch>
                  <a:fillRect l="-1724" r="-1970" b="-3913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BBDD0221-EFAC-D30E-DCFB-CE9C6C122B1D}"/>
                  </a:ext>
                </a:extLst>
              </p:cNvPr>
              <p:cNvSpPr txBox="1"/>
              <p:nvPr/>
            </p:nvSpPr>
            <p:spPr>
              <a:xfrm>
                <a:off x="1188213" y="1623909"/>
                <a:ext cx="1833002" cy="369332"/>
              </a:xfrm>
              <a:prstGeom prst="rect">
                <a:avLst/>
              </a:prstGeom>
              <a:noFill/>
            </p:spPr>
            <p:txBody>
              <a:bodyPr wrap="none" rtlCol="0">
                <a:spAutoFit/>
              </a:bodyPr>
              <a:lstStyle/>
              <a:p>
                <a:r>
                  <a:rPr lang="es-ES" b="0" dirty="0">
                    <a:ea typeface="Cambria Math" panose="02040503050406030204" pitchFamily="18" charset="0"/>
                  </a:rPr>
                  <a:t>SOL = </a:t>
                </a:r>
                <a14:m>
                  <m:oMath xmlns:m="http://schemas.openxmlformats.org/officeDocument/2006/math">
                    <m:r>
                      <a:rPr lang="es-ES" b="0" i="1" smtClean="0">
                        <a:latin typeface="Cambria Math" panose="02040503050406030204" pitchFamily="18" charset="0"/>
                        <a:ea typeface="Cambria Math" panose="02040503050406030204" pitchFamily="18" charset="0"/>
                      </a:rPr>
                      <m:t>𝛼</m:t>
                    </m:r>
                    <m:r>
                      <a:rPr lang="es-AR" b="0" i="1" smtClean="0">
                        <a:latin typeface="Cambria Math" panose="02040503050406030204" pitchFamily="18" charset="0"/>
                        <a:ea typeface="Cambria Math" panose="02040503050406030204" pitchFamily="18" charset="0"/>
                      </a:rPr>
                      <m:t>;(</m:t>
                    </m:r>
                    <m:r>
                      <a:rPr lang="es-AR" b="0" i="1" smtClean="0">
                        <a:latin typeface="Cambria Math" panose="02040503050406030204" pitchFamily="18" charset="0"/>
                        <a:ea typeface="Cambria Math" panose="02040503050406030204" pitchFamily="18" charset="0"/>
                      </a:rPr>
                      <m:t>𝑡</m:t>
                    </m:r>
                    <m:r>
                      <a:rPr lang="es-AR" b="0" i="1" smtClean="0">
                        <a:latin typeface="Cambria Math" panose="02040503050406030204" pitchFamily="18" charset="0"/>
                        <a:ea typeface="Cambria Math" panose="02040503050406030204" pitchFamily="18" charset="0"/>
                      </a:rPr>
                      <m:t>−</m:t>
                    </m:r>
                    <m:r>
                      <a:rPr lang="es-AR" b="0" i="1" smtClean="0">
                        <a:latin typeface="Cambria Math" panose="02040503050406030204" pitchFamily="18" charset="0"/>
                        <a:ea typeface="Cambria Math" panose="02040503050406030204" pitchFamily="18" charset="0"/>
                      </a:rPr>
                      <m:t>𝐴</m:t>
                    </m:r>
                    <m:r>
                      <a:rPr lang="es-AR" b="0" i="1" smtClean="0">
                        <a:latin typeface="Cambria Math" panose="02040503050406030204" pitchFamily="18" charset="0"/>
                        <a:ea typeface="Cambria Math" panose="02040503050406030204" pitchFamily="18" charset="0"/>
                      </a:rPr>
                      <m:t>)</m:t>
                    </m:r>
                  </m:oMath>
                </a14:m>
                <a:endParaRPr lang="es-ES" dirty="0"/>
              </a:p>
            </p:txBody>
          </p:sp>
        </mc:Choice>
        <mc:Fallback xmlns="">
          <p:sp>
            <p:nvSpPr>
              <p:cNvPr id="23" name="CuadroTexto 22">
                <a:extLst>
                  <a:ext uri="{FF2B5EF4-FFF2-40B4-BE49-F238E27FC236}">
                    <a16:creationId xmlns:a16="http://schemas.microsoft.com/office/drawing/2014/main" id="{BBDD0221-EFAC-D30E-DCFB-CE9C6C122B1D}"/>
                  </a:ext>
                </a:extLst>
              </p:cNvPr>
              <p:cNvSpPr txBox="1">
                <a:spLocks noRot="1" noChangeAspect="1" noMove="1" noResize="1" noEditPoints="1" noAdjustHandles="1" noChangeArrowheads="1" noChangeShapeType="1" noTextEdit="1"/>
              </p:cNvSpPr>
              <p:nvPr/>
            </p:nvSpPr>
            <p:spPr>
              <a:xfrm>
                <a:off x="1188213" y="1623909"/>
                <a:ext cx="1833002" cy="369332"/>
              </a:xfrm>
              <a:prstGeom prst="rect">
                <a:avLst/>
              </a:prstGeom>
              <a:blipFill>
                <a:blip r:embed="rId8"/>
                <a:stretch>
                  <a:fillRect l="-2990" t="-8197" b="-24590"/>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0B5E552E-FEA0-361D-8814-A8E6AA45E3DA}"/>
                  </a:ext>
                </a:extLst>
              </p:cNvPr>
              <p:cNvSpPr txBox="1"/>
              <p:nvPr/>
            </p:nvSpPr>
            <p:spPr>
              <a:xfrm>
                <a:off x="5159351" y="1588268"/>
                <a:ext cx="2463751" cy="369332"/>
              </a:xfrm>
              <a:prstGeom prst="rect">
                <a:avLst/>
              </a:prstGeom>
              <a:noFill/>
            </p:spPr>
            <p:txBody>
              <a:bodyPr wrap="none" rtlCol="0">
                <a:spAutoFit/>
              </a:bodyPr>
              <a:lstStyle/>
              <a:p>
                <a:r>
                  <a:rPr lang="es-ES" b="0" dirty="0">
                    <a:ea typeface="Cambria Math" panose="02040503050406030204" pitchFamily="18" charset="0"/>
                  </a:rPr>
                  <a:t>OCEANO =</a:t>
                </a:r>
                <a14:m>
                  <m:oMath xmlns:m="http://schemas.openxmlformats.org/officeDocument/2006/math">
                    <m:r>
                      <a:rPr lang="es-ES" b="0" i="1" smtClean="0">
                        <a:latin typeface="Cambria Math" panose="02040503050406030204" pitchFamily="18" charset="0"/>
                        <a:ea typeface="Cambria Math" panose="02040503050406030204" pitchFamily="18" charset="0"/>
                      </a:rPr>
                      <m:t>𝛽</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rPr>
                      <m:t>𝑡</m:t>
                    </m:r>
                    <m:r>
                      <a:rPr lang="es-ES" b="0" i="1" smtClean="0">
                        <a:latin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𝐵</m:t>
                    </m:r>
                    <m:r>
                      <a:rPr lang="es-ES" b="0" i="1" smtClean="0">
                        <a:latin typeface="Cambria Math" panose="02040503050406030204" pitchFamily="18" charset="0"/>
                        <a:ea typeface="Cambria Math" panose="02040503050406030204" pitchFamily="18" charset="0"/>
                      </a:rPr>
                      <m:t>)</m:t>
                    </m:r>
                  </m:oMath>
                </a14:m>
                <a:endParaRPr lang="es-ES" dirty="0"/>
              </a:p>
            </p:txBody>
          </p:sp>
        </mc:Choice>
        <mc:Fallback xmlns="">
          <p:sp>
            <p:nvSpPr>
              <p:cNvPr id="24" name="CuadroTexto 23">
                <a:extLst>
                  <a:ext uri="{FF2B5EF4-FFF2-40B4-BE49-F238E27FC236}">
                    <a16:creationId xmlns:a16="http://schemas.microsoft.com/office/drawing/2014/main" id="{0B5E552E-FEA0-361D-8814-A8E6AA45E3DA}"/>
                  </a:ext>
                </a:extLst>
              </p:cNvPr>
              <p:cNvSpPr txBox="1">
                <a:spLocks noRot="1" noChangeAspect="1" noMove="1" noResize="1" noEditPoints="1" noAdjustHandles="1" noChangeArrowheads="1" noChangeShapeType="1" noTextEdit="1"/>
              </p:cNvSpPr>
              <p:nvPr/>
            </p:nvSpPr>
            <p:spPr>
              <a:xfrm>
                <a:off x="5159351" y="1588268"/>
                <a:ext cx="2463751" cy="369332"/>
              </a:xfrm>
              <a:prstGeom prst="rect">
                <a:avLst/>
              </a:prstGeom>
              <a:blipFill>
                <a:blip r:embed="rId9"/>
                <a:stretch>
                  <a:fillRect l="-1975" t="-10000" b="-2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41CCDFCB-6E37-E811-181A-399EFC1BBF58}"/>
                  </a:ext>
                </a:extLst>
              </p:cNvPr>
              <p:cNvSpPr txBox="1"/>
              <p:nvPr/>
            </p:nvSpPr>
            <p:spPr>
              <a:xfrm>
                <a:off x="9256166" y="1604160"/>
                <a:ext cx="1994007" cy="369332"/>
              </a:xfrm>
              <a:prstGeom prst="rect">
                <a:avLst/>
              </a:prstGeom>
              <a:noFill/>
            </p:spPr>
            <p:txBody>
              <a:bodyPr wrap="none" rtlCol="0">
                <a:spAutoFit/>
              </a:bodyPr>
              <a:lstStyle/>
              <a:p>
                <a:r>
                  <a:rPr lang="es-ES" b="0" dirty="0">
                    <a:ea typeface="Cambria Math" panose="02040503050406030204" pitchFamily="18" charset="0"/>
                  </a:rPr>
                  <a:t>OTROS </a:t>
                </a:r>
                <a14:m>
                  <m:oMath xmlns:m="http://schemas.openxmlformats.org/officeDocument/2006/math">
                    <m:r>
                      <a:rPr lang="es-ES" b="0" i="1" smtClean="0">
                        <a:latin typeface="Cambria Math" panose="02040503050406030204" pitchFamily="18" charset="0"/>
                        <a:ea typeface="Cambria Math" panose="02040503050406030204" pitchFamily="18" charset="0"/>
                      </a:rPr>
                      <m:t>𝛾</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rPr>
                      <m:t>𝑡</m:t>
                    </m:r>
                    <m:r>
                      <a:rPr lang="es-ES" b="0" i="1" smtClean="0">
                        <a:latin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𝐶</m:t>
                    </m:r>
                    <m:r>
                      <a:rPr lang="es-ES" b="0" i="1" smtClean="0">
                        <a:latin typeface="Cambria Math" panose="02040503050406030204" pitchFamily="18" charset="0"/>
                        <a:ea typeface="Cambria Math" panose="02040503050406030204" pitchFamily="18" charset="0"/>
                      </a:rPr>
                      <m:t>)</m:t>
                    </m:r>
                  </m:oMath>
                </a14:m>
                <a:endParaRPr lang="es-ES" dirty="0"/>
              </a:p>
            </p:txBody>
          </p:sp>
        </mc:Choice>
        <mc:Fallback xmlns="">
          <p:sp>
            <p:nvSpPr>
              <p:cNvPr id="25" name="CuadroTexto 24">
                <a:extLst>
                  <a:ext uri="{FF2B5EF4-FFF2-40B4-BE49-F238E27FC236}">
                    <a16:creationId xmlns:a16="http://schemas.microsoft.com/office/drawing/2014/main" id="{41CCDFCB-6E37-E811-181A-399EFC1BBF58}"/>
                  </a:ext>
                </a:extLst>
              </p:cNvPr>
              <p:cNvSpPr txBox="1">
                <a:spLocks noRot="1" noChangeAspect="1" noMove="1" noResize="1" noEditPoints="1" noAdjustHandles="1" noChangeArrowheads="1" noChangeShapeType="1" noTextEdit="1"/>
              </p:cNvSpPr>
              <p:nvPr/>
            </p:nvSpPr>
            <p:spPr>
              <a:xfrm>
                <a:off x="9256166" y="1604160"/>
                <a:ext cx="1994007" cy="369332"/>
              </a:xfrm>
              <a:prstGeom prst="rect">
                <a:avLst/>
              </a:prstGeom>
              <a:blipFill>
                <a:blip r:embed="rId10"/>
                <a:stretch>
                  <a:fillRect l="-2439" t="-8197" b="-2459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815FF4E6-93B0-C074-6E21-DC723C4FC837}"/>
                  </a:ext>
                </a:extLst>
              </p:cNvPr>
              <p:cNvSpPr txBox="1"/>
              <p:nvPr/>
            </p:nvSpPr>
            <p:spPr>
              <a:xfrm>
                <a:off x="5638800" y="2733675"/>
                <a:ext cx="24734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es-ES" i="1" smtClean="0">
                          <a:latin typeface="Cambria Math" panose="02040503050406030204" pitchFamily="18" charset="0"/>
                        </a:rPr>
                        <a:t>Escriba aquí la ecuación.</a:t>
                      </a:fld>
                    </m:oMath>
                  </m:oMathPara>
                </a14:m>
                <a:endParaRPr lang="es-ES" dirty="0"/>
              </a:p>
            </p:txBody>
          </p:sp>
        </mc:Choice>
        <mc:Fallback xmlns="">
          <p:sp>
            <p:nvSpPr>
              <p:cNvPr id="26" name="CuadroTexto 25">
                <a:extLst>
                  <a:ext uri="{FF2B5EF4-FFF2-40B4-BE49-F238E27FC236}">
                    <a16:creationId xmlns:a16="http://schemas.microsoft.com/office/drawing/2014/main" id="{815FF4E6-93B0-C074-6E21-DC723C4FC837}"/>
                  </a:ext>
                </a:extLst>
              </p:cNvPr>
              <p:cNvSpPr txBox="1">
                <a:spLocks noRot="1" noChangeAspect="1" noMove="1" noResize="1" noEditPoints="1" noAdjustHandles="1" noChangeArrowheads="1" noChangeShapeType="1" noTextEdit="1"/>
              </p:cNvSpPr>
              <p:nvPr/>
            </p:nvSpPr>
            <p:spPr>
              <a:xfrm>
                <a:off x="5638800" y="2733675"/>
                <a:ext cx="2473434" cy="276999"/>
              </a:xfrm>
              <a:prstGeom prst="rect">
                <a:avLst/>
              </a:prstGeom>
              <a:blipFill>
                <a:blip r:embed="rId7"/>
                <a:stretch>
                  <a:fillRect l="-1724" r="-1970" b="-39130"/>
                </a:stretch>
              </a:blipFill>
            </p:spPr>
            <p:txBody>
              <a:bodyPr/>
              <a:lstStyle/>
              <a:p>
                <a:r>
                  <a:rPr lang="es-ES">
                    <a:noFill/>
                  </a:rPr>
                  <a:t> </a:t>
                </a:r>
              </a:p>
            </p:txBody>
          </p:sp>
        </mc:Fallback>
      </mc:AlternateContent>
      <p:sp>
        <p:nvSpPr>
          <p:cNvPr id="28" name="CuadroTexto 27">
            <a:extLst>
              <a:ext uri="{FF2B5EF4-FFF2-40B4-BE49-F238E27FC236}">
                <a16:creationId xmlns:a16="http://schemas.microsoft.com/office/drawing/2014/main" id="{5E0EADAB-BB15-A69D-B546-B823A5CC9A6C}"/>
              </a:ext>
            </a:extLst>
          </p:cNvPr>
          <p:cNvSpPr txBox="1"/>
          <p:nvPr/>
        </p:nvSpPr>
        <p:spPr>
          <a:xfrm>
            <a:off x="9647853" y="5178490"/>
            <a:ext cx="1686680" cy="369332"/>
          </a:xfrm>
          <a:prstGeom prst="rect">
            <a:avLst/>
          </a:prstGeom>
          <a:noFill/>
        </p:spPr>
        <p:txBody>
          <a:bodyPr wrap="none" rtlCol="0">
            <a:spAutoFit/>
          </a:bodyPr>
          <a:lstStyle/>
          <a:p>
            <a:r>
              <a:rPr lang="es-ES" i="1" dirty="0"/>
              <a:t>EN ESTUDIO</a:t>
            </a:r>
            <a:r>
              <a:rPr lang="es-ES" dirty="0"/>
              <a:t>…</a:t>
            </a:r>
          </a:p>
        </p:txBody>
      </p:sp>
      <p:sp>
        <p:nvSpPr>
          <p:cNvPr id="5" name="Flecha: hacia abajo 4">
            <a:extLst>
              <a:ext uri="{FF2B5EF4-FFF2-40B4-BE49-F238E27FC236}">
                <a16:creationId xmlns:a16="http://schemas.microsoft.com/office/drawing/2014/main" id="{31C375C5-ABB7-14EB-F96F-6B499DF209A6}"/>
              </a:ext>
            </a:extLst>
          </p:cNvPr>
          <p:cNvSpPr/>
          <p:nvPr/>
        </p:nvSpPr>
        <p:spPr>
          <a:xfrm rot="16200000">
            <a:off x="4133487" y="1805396"/>
            <a:ext cx="269676" cy="11629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Marcador de pie de página 9"/>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47686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61B1C9F-6045-8CFB-BEA1-70D53BFA7B9C}"/>
              </a:ext>
            </a:extLst>
          </p:cNvPr>
          <p:cNvSpPr txBox="1"/>
          <p:nvPr/>
        </p:nvSpPr>
        <p:spPr>
          <a:xfrm>
            <a:off x="484909" y="344102"/>
            <a:ext cx="10709564" cy="5216813"/>
          </a:xfrm>
          <a:prstGeom prst="rect">
            <a:avLst/>
          </a:prstGeom>
          <a:noFill/>
        </p:spPr>
        <p:txBody>
          <a:bodyPr wrap="square" rtlCol="0">
            <a:spAutoFit/>
          </a:bodyPr>
          <a:lstStyle/>
          <a:p>
            <a:pPr algn="ctr"/>
            <a:r>
              <a:rPr lang="es-ES" sz="2800" b="1" dirty="0">
                <a:solidFill>
                  <a:srgbClr val="FFC000"/>
                </a:solidFill>
              </a:rPr>
              <a:t>Si pudieras conocer la tendencia de un río a 30 o más años…</a:t>
            </a:r>
          </a:p>
          <a:p>
            <a:pPr algn="ctr"/>
            <a:r>
              <a:rPr lang="es-ES" sz="2800" b="1" dirty="0">
                <a:solidFill>
                  <a:srgbClr val="FFC000"/>
                </a:solidFill>
              </a:rPr>
              <a:t>¿cuánto cambiarían tus planes?</a:t>
            </a:r>
          </a:p>
          <a:p>
            <a:endParaRPr lang="es-ES" sz="2800" dirty="0"/>
          </a:p>
          <a:p>
            <a:endParaRPr lang="es-ES" dirty="0">
              <a:solidFill>
                <a:srgbClr val="FFFF00"/>
              </a:solidFill>
            </a:endParaRPr>
          </a:p>
          <a:p>
            <a:r>
              <a:rPr lang="es-ES" sz="2100" b="1" u="sng" dirty="0"/>
              <a:t>¿Qué señal buscar?</a:t>
            </a:r>
            <a:r>
              <a:rPr lang="es-ES" sz="2100" dirty="0"/>
              <a:t>:  la “música de fondo” de grandes ríos regionales. Aislando el “ruido”.</a:t>
            </a:r>
          </a:p>
          <a:p>
            <a:endParaRPr lang="es-ES" sz="2100" dirty="0"/>
          </a:p>
          <a:p>
            <a:r>
              <a:rPr lang="es-ES" sz="2100" b="1" u="sng" dirty="0"/>
              <a:t>Conceptos Clave </a:t>
            </a:r>
            <a:r>
              <a:rPr lang="es-ES" sz="2100" dirty="0"/>
              <a:t>: Menos riesgo, mejor timing de obras, Asignación oportuna de capital.</a:t>
            </a:r>
          </a:p>
          <a:p>
            <a:endParaRPr lang="es-ES" sz="2100" dirty="0"/>
          </a:p>
          <a:p>
            <a:r>
              <a:rPr lang="es-ES" sz="2100" b="1" u="sng" dirty="0"/>
              <a:t>Objetivos</a:t>
            </a:r>
            <a:r>
              <a:rPr lang="es-ES" sz="2100" dirty="0"/>
              <a:t>: cuándo invertir, dónde priorizar y cómo brindar resiliencia.</a:t>
            </a:r>
          </a:p>
          <a:p>
            <a:endParaRPr lang="es-ES" sz="2100" dirty="0"/>
          </a:p>
          <a:p>
            <a:r>
              <a:rPr lang="es-ES" sz="2100" b="1" u="sng" dirty="0"/>
              <a:t>Resultados esperables</a:t>
            </a:r>
            <a:r>
              <a:rPr lang="es-ES" sz="2100" dirty="0"/>
              <a:t>: decisiones con menos incertidumbre, más retorno y políticas públicas 	que perduren.</a:t>
            </a:r>
          </a:p>
          <a:p>
            <a:pPr marL="285750" indent="-285750">
              <a:buFont typeface="Arial" panose="020B0604020202020204" pitchFamily="34" charset="0"/>
              <a:buChar char="•"/>
            </a:pPr>
            <a:endParaRPr lang="es-ES" sz="2100" dirty="0"/>
          </a:p>
          <a:p>
            <a:r>
              <a:rPr lang="es-ES" sz="2100" b="1" u="sng" dirty="0"/>
              <a:t>Áreas de interés</a:t>
            </a:r>
            <a:r>
              <a:rPr lang="es-ES" sz="2100" dirty="0"/>
              <a:t>: navegación comercial, energía, abastecimiento de agua…¿ y por qué no también la planificación territorial y la temática socio ambiental?</a:t>
            </a:r>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272166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41806-ED84-46DE-FC0B-77B2090C08D2}"/>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9D0E924-2B51-F391-8CF5-E762E85BC8EB}"/>
              </a:ext>
            </a:extLst>
          </p:cNvPr>
          <p:cNvSpPr txBox="1"/>
          <p:nvPr/>
        </p:nvSpPr>
        <p:spPr>
          <a:xfrm>
            <a:off x="307911" y="591888"/>
            <a:ext cx="11664132" cy="5632311"/>
          </a:xfrm>
          <a:prstGeom prst="rect">
            <a:avLst/>
          </a:prstGeom>
          <a:noFill/>
        </p:spPr>
        <p:txBody>
          <a:bodyPr wrap="square" rtlCol="0">
            <a:spAutoFit/>
          </a:bodyPr>
          <a:lstStyle/>
          <a:p>
            <a:pPr algn="ctr"/>
            <a:r>
              <a:rPr lang="es-AR" sz="2800" b="1" dirty="0"/>
              <a:t>Conclusiones relacionados con el primer objetivo</a:t>
            </a:r>
          </a:p>
          <a:p>
            <a:endParaRPr lang="es-AR" dirty="0"/>
          </a:p>
          <a:p>
            <a:r>
              <a:rPr lang="es-AR" sz="2400" dirty="0"/>
              <a:t>Si bien no es posible extraer conclusiones con certeza, el análisis deja sentado la posibilidad de investigar posibles relaciones “causa- efecto” para fenómenos de muy largo plazo (de allí el carácter de secular de la búsqueda).</a:t>
            </a:r>
          </a:p>
          <a:p>
            <a:endParaRPr lang="es-AR" sz="2400" dirty="0"/>
          </a:p>
          <a:p>
            <a:r>
              <a:rPr lang="es-AR" sz="2400" dirty="0"/>
              <a:t>Aún cuando es un planteo exploratorio, disruptivo y que debe ser comprobado con mayor cantidad de elementos de juicio, no debería descartarse que los períodos explorados tengan un sustento relacionado con forzantes naturales de diferente índole, cuestión que este trabajo no pretende dilucidar sino solamente inducir.</a:t>
            </a:r>
          </a:p>
          <a:p>
            <a:endParaRPr lang="es-AR" sz="2400" dirty="0"/>
          </a:p>
          <a:p>
            <a:endParaRPr lang="es-AR" sz="2400" dirty="0"/>
          </a:p>
          <a:p>
            <a:pPr algn="ctr"/>
            <a:endParaRPr lang="es-AR" sz="2800" b="1" dirty="0">
              <a:solidFill>
                <a:srgbClr val="FFC000"/>
              </a:solidFill>
            </a:endParaRPr>
          </a:p>
          <a:p>
            <a:pPr algn="ctr"/>
            <a:r>
              <a:rPr lang="es-AR" sz="2800" b="1" dirty="0">
                <a:solidFill>
                  <a:srgbClr val="FFC000"/>
                </a:solidFill>
              </a:rPr>
              <a:t>¡ Para ello se necesita un TRABAJO INTERDISCIPLINARIO !</a:t>
            </a:r>
          </a:p>
          <a:p>
            <a:endParaRPr lang="es-AR" dirty="0">
              <a:solidFill>
                <a:srgbClr val="FFFF00"/>
              </a:solidFill>
            </a:endParaRPr>
          </a:p>
        </p:txBody>
      </p:sp>
      <p:sp>
        <p:nvSpPr>
          <p:cNvPr id="3" name="Marcador de pie de página 2"/>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3016237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11FF06-AB52-3C6D-5981-013A2F2140C1}"/>
              </a:ext>
            </a:extLst>
          </p:cNvPr>
          <p:cNvSpPr txBox="1"/>
          <p:nvPr/>
        </p:nvSpPr>
        <p:spPr>
          <a:xfrm>
            <a:off x="461962" y="2379306"/>
            <a:ext cx="11472115" cy="3539430"/>
          </a:xfrm>
          <a:prstGeom prst="rect">
            <a:avLst/>
          </a:prstGeom>
          <a:noFill/>
        </p:spPr>
        <p:txBody>
          <a:bodyPr wrap="none" rtlCol="0">
            <a:spAutoFit/>
          </a:bodyPr>
          <a:lstStyle/>
          <a:p>
            <a:pPr algn="ctr"/>
            <a:r>
              <a:rPr lang="es-ES" sz="2800" dirty="0"/>
              <a:t>Ampliación del modelo hacia otros ríos de la región (consistencia)</a:t>
            </a:r>
          </a:p>
          <a:p>
            <a:endParaRPr lang="es-ES" sz="2800" dirty="0"/>
          </a:p>
          <a:p>
            <a:endParaRPr lang="es-ES" b="1" dirty="0"/>
          </a:p>
          <a:p>
            <a:r>
              <a:rPr lang="es-ES" i="1" dirty="0">
                <a:solidFill>
                  <a:srgbClr val="FFFF00"/>
                </a:solidFill>
              </a:rPr>
              <a:t>		</a:t>
            </a:r>
            <a:r>
              <a:rPr lang="es-ES" sz="2400" b="1" i="1" dirty="0">
                <a:solidFill>
                  <a:srgbClr val="FFC000"/>
                </a:solidFill>
              </a:rPr>
              <a:t>RIO URUGUAY EN CONCORDIA</a:t>
            </a:r>
            <a:r>
              <a:rPr lang="es-ES" sz="2400" i="1" dirty="0"/>
              <a:t>, registros 1898-2024 (caudales medios anuales);</a:t>
            </a:r>
          </a:p>
          <a:p>
            <a:endParaRPr lang="es-ES" sz="2400" i="1" dirty="0"/>
          </a:p>
          <a:p>
            <a:r>
              <a:rPr lang="es-ES" sz="2400" i="1" dirty="0">
                <a:solidFill>
                  <a:srgbClr val="FFFF00"/>
                </a:solidFill>
              </a:rPr>
              <a:t>		</a:t>
            </a:r>
            <a:r>
              <a:rPr lang="es-ES" sz="2400" b="1" dirty="0">
                <a:solidFill>
                  <a:srgbClr val="FFC000"/>
                </a:solidFill>
              </a:rPr>
              <a:t>RIO PARAGUAY EN ASUNCION</a:t>
            </a:r>
            <a:r>
              <a:rPr lang="es-ES" sz="2400" i="1" dirty="0"/>
              <a:t>, registros 1904-2024 (alturas diarias y curvas clave).</a:t>
            </a:r>
          </a:p>
          <a:p>
            <a:endParaRPr lang="es-ES" sz="2400" b="1" dirty="0"/>
          </a:p>
          <a:p>
            <a:endParaRPr lang="es-ES" dirty="0"/>
          </a:p>
          <a:p>
            <a:endParaRPr lang="es-ES" dirty="0"/>
          </a:p>
          <a:p>
            <a:endParaRPr lang="es-ES" dirty="0"/>
          </a:p>
        </p:txBody>
      </p:sp>
      <p:sp>
        <p:nvSpPr>
          <p:cNvPr id="4" name="CuadroTexto 3">
            <a:extLst>
              <a:ext uri="{FF2B5EF4-FFF2-40B4-BE49-F238E27FC236}">
                <a16:creationId xmlns:a16="http://schemas.microsoft.com/office/drawing/2014/main" id="{D1C0607B-8F9F-EF47-38B4-FDE0623B0ED1}"/>
              </a:ext>
            </a:extLst>
          </p:cNvPr>
          <p:cNvSpPr txBox="1"/>
          <p:nvPr/>
        </p:nvSpPr>
        <p:spPr>
          <a:xfrm>
            <a:off x="3638939" y="802433"/>
            <a:ext cx="4740400" cy="646331"/>
          </a:xfrm>
          <a:prstGeom prst="rect">
            <a:avLst/>
          </a:prstGeom>
          <a:noFill/>
        </p:spPr>
        <p:txBody>
          <a:bodyPr wrap="none" rtlCol="0">
            <a:spAutoFit/>
          </a:bodyPr>
          <a:lstStyle/>
          <a:p>
            <a:r>
              <a:rPr lang="es-ES" sz="3600" dirty="0"/>
              <a:t>SEGUNDO OBJETIVO</a:t>
            </a:r>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468821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DE4D-5608-E3B5-6FEF-059E06F5E5C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30DED88-4297-6F92-C7C0-BE0CD0D5FF98}"/>
              </a:ext>
            </a:extLst>
          </p:cNvPr>
          <p:cNvSpPr txBox="1"/>
          <p:nvPr/>
        </p:nvSpPr>
        <p:spPr>
          <a:xfrm>
            <a:off x="678253" y="1274122"/>
            <a:ext cx="10366022" cy="1815882"/>
          </a:xfrm>
          <a:prstGeom prst="rect">
            <a:avLst/>
          </a:prstGeom>
          <a:noFill/>
        </p:spPr>
        <p:txBody>
          <a:bodyPr wrap="square" rtlCol="0">
            <a:spAutoFit/>
          </a:bodyPr>
          <a:lstStyle/>
          <a:p>
            <a:pPr algn="ctr">
              <a:defRPr sz="2000"/>
            </a:pPr>
            <a:r>
              <a:rPr lang="es-AR" b="1" dirty="0">
                <a:solidFill>
                  <a:srgbClr val="FFC000"/>
                </a:solidFill>
              </a:rPr>
              <a:t>MODELADO</a:t>
            </a:r>
          </a:p>
          <a:p>
            <a:pPr algn="ctr">
              <a:defRPr sz="2000"/>
            </a:pPr>
            <a:r>
              <a:rPr lang="es-AR" b="1" dirty="0">
                <a:solidFill>
                  <a:srgbClr val="FFC000"/>
                </a:solidFill>
              </a:rPr>
              <a:t>Modelo Armónico Optimizado. Análisis de sensibilidad a T e Yr (+/- 10 años)</a:t>
            </a:r>
          </a:p>
          <a:p>
            <a:pPr marL="342900" indent="-342900">
              <a:buFont typeface="Arial" panose="020B0604020202020204" pitchFamily="34" charset="0"/>
              <a:buChar char="•"/>
              <a:defRPr sz="2000"/>
            </a:pPr>
            <a:endParaRPr lang="es-AR" sz="1600" b="1" dirty="0">
              <a:solidFill>
                <a:srgbClr val="FFFF00"/>
              </a:solidFill>
            </a:endParaRPr>
          </a:p>
          <a:p>
            <a:pPr marL="342900" indent="-342900">
              <a:buFont typeface="Arial" panose="020B0604020202020204" pitchFamily="34" charset="0"/>
              <a:buChar char="•"/>
              <a:defRPr sz="2000"/>
            </a:pPr>
            <a:endParaRPr lang="es-AR" b="1" dirty="0">
              <a:solidFill>
                <a:srgbClr val="FFFF00"/>
              </a:solidFill>
            </a:endParaRPr>
          </a:p>
          <a:p>
            <a:endParaRPr lang="es-AR" dirty="0"/>
          </a:p>
          <a:p>
            <a:endParaRPr lang="es-AR" dirty="0"/>
          </a:p>
        </p:txBody>
      </p:sp>
      <p:pic>
        <p:nvPicPr>
          <p:cNvPr id="4" name="Picture 4" descr="Gráfico, Gráfico de líneas&#10;&#10;El contenido generado por IA puede ser incorrecto.">
            <a:extLst>
              <a:ext uri="{FF2B5EF4-FFF2-40B4-BE49-F238E27FC236}">
                <a16:creationId xmlns:a16="http://schemas.microsoft.com/office/drawing/2014/main" id="{72A116F6-F02C-D515-AE77-7AE2CF8B20D2}"/>
              </a:ext>
            </a:extLst>
          </p:cNvPr>
          <p:cNvPicPr>
            <a:picLocks noChangeAspect="1"/>
          </p:cNvPicPr>
          <p:nvPr/>
        </p:nvPicPr>
        <p:blipFill>
          <a:blip r:embed="rId2"/>
          <a:stretch>
            <a:fillRect/>
          </a:stretch>
        </p:blipFill>
        <p:spPr>
          <a:xfrm>
            <a:off x="351682" y="2295670"/>
            <a:ext cx="5670333" cy="3190875"/>
          </a:xfrm>
          <a:prstGeom prst="rect">
            <a:avLst/>
          </a:prstGeom>
        </p:spPr>
      </p:pic>
      <p:sp>
        <p:nvSpPr>
          <p:cNvPr id="11" name="CuadroTexto 10">
            <a:extLst>
              <a:ext uri="{FF2B5EF4-FFF2-40B4-BE49-F238E27FC236}">
                <a16:creationId xmlns:a16="http://schemas.microsoft.com/office/drawing/2014/main" id="{892C2785-8062-9183-4D3E-EC06C39D735F}"/>
              </a:ext>
            </a:extLst>
          </p:cNvPr>
          <p:cNvSpPr txBox="1"/>
          <p:nvPr/>
        </p:nvSpPr>
        <p:spPr>
          <a:xfrm>
            <a:off x="5230754" y="5901643"/>
            <a:ext cx="1940724" cy="400110"/>
          </a:xfrm>
          <a:prstGeom prst="rect">
            <a:avLst/>
          </a:prstGeom>
          <a:noFill/>
        </p:spPr>
        <p:txBody>
          <a:bodyPr wrap="none" rtlCol="0">
            <a:spAutoFit/>
          </a:bodyPr>
          <a:lstStyle/>
          <a:p>
            <a:pPr algn="ctr"/>
            <a:r>
              <a:rPr lang="es-ES" sz="2000" b="1" dirty="0">
                <a:solidFill>
                  <a:srgbClr val="FF0000"/>
                </a:solidFill>
              </a:rPr>
              <a:t>En elaboración…</a:t>
            </a:r>
          </a:p>
        </p:txBody>
      </p:sp>
      <p:sp>
        <p:nvSpPr>
          <p:cNvPr id="5" name="CuadroTexto 4">
            <a:extLst>
              <a:ext uri="{FF2B5EF4-FFF2-40B4-BE49-F238E27FC236}">
                <a16:creationId xmlns:a16="http://schemas.microsoft.com/office/drawing/2014/main" id="{A5686A4D-5092-B12D-BBD7-5347A06447A1}"/>
              </a:ext>
            </a:extLst>
          </p:cNvPr>
          <p:cNvSpPr txBox="1"/>
          <p:nvPr/>
        </p:nvSpPr>
        <p:spPr>
          <a:xfrm>
            <a:off x="233266" y="295218"/>
            <a:ext cx="8155118" cy="461665"/>
          </a:xfrm>
          <a:prstGeom prst="rect">
            <a:avLst/>
          </a:prstGeom>
          <a:noFill/>
        </p:spPr>
        <p:txBody>
          <a:bodyPr wrap="none" rtlCol="0">
            <a:spAutoFit/>
          </a:bodyPr>
          <a:lstStyle/>
          <a:p>
            <a:r>
              <a:rPr lang="es-ES" sz="2400" b="1" dirty="0"/>
              <a:t>RIO URUGUAY EN CONCORDIA y RIO PARAGUAY EN ASUNCION</a:t>
            </a:r>
          </a:p>
        </p:txBody>
      </p:sp>
      <p:pic>
        <p:nvPicPr>
          <p:cNvPr id="6" name="Picture 4">
            <a:extLst>
              <a:ext uri="{FF2B5EF4-FFF2-40B4-BE49-F238E27FC236}">
                <a16:creationId xmlns:a16="http://schemas.microsoft.com/office/drawing/2014/main" id="{A420EE2D-3CEE-FE14-572A-181EECD47CB8}"/>
              </a:ext>
            </a:extLst>
          </p:cNvPr>
          <p:cNvPicPr>
            <a:picLocks noChangeAspect="1"/>
          </p:cNvPicPr>
          <p:nvPr/>
        </p:nvPicPr>
        <p:blipFill>
          <a:blip r:embed="rId3"/>
          <a:stretch>
            <a:fillRect/>
          </a:stretch>
        </p:blipFill>
        <p:spPr>
          <a:xfrm>
            <a:off x="6201116" y="2295669"/>
            <a:ext cx="5669280" cy="3190875"/>
          </a:xfrm>
          <a:prstGeom prst="rect">
            <a:avLst/>
          </a:prstGeom>
        </p:spPr>
      </p:pic>
      <p:sp>
        <p:nvSpPr>
          <p:cNvPr id="7" name="Marcador de pie de página 6"/>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65716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970D-9FD9-D8E7-7DCD-6C27E849283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BB488E1-E561-5A71-7100-CAFD9042975C}"/>
              </a:ext>
            </a:extLst>
          </p:cNvPr>
          <p:cNvSpPr txBox="1"/>
          <p:nvPr/>
        </p:nvSpPr>
        <p:spPr>
          <a:xfrm>
            <a:off x="556482" y="449329"/>
            <a:ext cx="11075860" cy="584775"/>
          </a:xfrm>
          <a:prstGeom prst="rect">
            <a:avLst/>
          </a:prstGeom>
          <a:noFill/>
        </p:spPr>
        <p:txBody>
          <a:bodyPr wrap="square">
            <a:spAutoFit/>
          </a:bodyPr>
          <a:lstStyle/>
          <a:p>
            <a:pPr>
              <a:defRPr sz="3200" b="1"/>
            </a:pPr>
            <a:r>
              <a:rPr lang="es-AR" dirty="0"/>
              <a:t>Llegados a este punto…</a:t>
            </a:r>
          </a:p>
        </p:txBody>
      </p:sp>
      <p:sp>
        <p:nvSpPr>
          <p:cNvPr id="7" name="CuadroTexto 6">
            <a:extLst>
              <a:ext uri="{FF2B5EF4-FFF2-40B4-BE49-F238E27FC236}">
                <a16:creationId xmlns:a16="http://schemas.microsoft.com/office/drawing/2014/main" id="{DAE92E99-B7BB-B50D-3E59-65CDF813F7F7}"/>
              </a:ext>
            </a:extLst>
          </p:cNvPr>
          <p:cNvSpPr txBox="1"/>
          <p:nvPr/>
        </p:nvSpPr>
        <p:spPr>
          <a:xfrm>
            <a:off x="621797" y="1844380"/>
            <a:ext cx="11192872" cy="3877985"/>
          </a:xfrm>
          <a:prstGeom prst="rect">
            <a:avLst/>
          </a:prstGeom>
          <a:noFill/>
        </p:spPr>
        <p:txBody>
          <a:bodyPr wrap="square">
            <a:spAutoFit/>
          </a:bodyPr>
          <a:lstStyle/>
          <a:p>
            <a:pPr>
              <a:buNone/>
            </a:pPr>
            <a:endParaRPr lang="es-ES" dirty="0"/>
          </a:p>
          <a:p>
            <a:pPr>
              <a:buNone/>
            </a:pPr>
            <a:r>
              <a:rPr lang="es-ES" sz="2400" dirty="0"/>
              <a:t>Los tres ríos pueden modelarse con </a:t>
            </a:r>
            <a:r>
              <a:rPr lang="es-ES" sz="2400" b="1" dirty="0">
                <a:solidFill>
                  <a:srgbClr val="FFC000"/>
                </a:solidFill>
              </a:rPr>
              <a:t>bandas comunes en torno a 60–70 y 100–110 años</a:t>
            </a:r>
            <a:r>
              <a:rPr lang="es-ES" sz="2400" b="1" dirty="0">
                <a:solidFill>
                  <a:srgbClr val="FFFF00"/>
                </a:solidFill>
              </a:rPr>
              <a:t>,</a:t>
            </a:r>
            <a:r>
              <a:rPr lang="es-ES" sz="2400" dirty="0"/>
              <a:t> coherente entre cuencas. En conjunto, este marco muestra que la dinámica hidrológica regional de largo plazo podría responder a un </a:t>
            </a:r>
            <a:r>
              <a:rPr lang="es-ES" sz="2400" b="1" dirty="0">
                <a:solidFill>
                  <a:srgbClr val="FFC000"/>
                </a:solidFill>
              </a:rPr>
              <a:t>sistema de oscilaciones coherentes</a:t>
            </a:r>
            <a:r>
              <a:rPr lang="es-ES" sz="2400" dirty="0">
                <a:solidFill>
                  <a:srgbClr val="FFFF00"/>
                </a:solidFill>
              </a:rPr>
              <a:t> </a:t>
            </a:r>
            <a:r>
              <a:rPr lang="es-ES" sz="2400" dirty="0"/>
              <a:t>más que a variaciones puramente aleatorias,.</a:t>
            </a:r>
          </a:p>
          <a:p>
            <a:pPr>
              <a:buNone/>
            </a:pPr>
            <a:endParaRPr lang="es-ES" sz="2400" dirty="0"/>
          </a:p>
          <a:p>
            <a:pPr>
              <a:buNone/>
            </a:pPr>
            <a:r>
              <a:rPr lang="es-ES" sz="2400" b="1" dirty="0">
                <a:solidFill>
                  <a:srgbClr val="FFC000"/>
                </a:solidFill>
              </a:rPr>
              <a:t>La componente de ~350/370 años surge de la adopción del esquema armónico</a:t>
            </a:r>
            <a:r>
              <a:rPr lang="es-ES" sz="2400" dirty="0"/>
              <a:t>, cumpliendo un rol importante: permite que los </a:t>
            </a:r>
            <a:r>
              <a:rPr lang="es-ES" sz="2400" b="1" dirty="0">
                <a:solidFill>
                  <a:srgbClr val="FFC000"/>
                </a:solidFill>
              </a:rPr>
              <a:t>residuos se comporten como aleatorios</a:t>
            </a:r>
            <a:r>
              <a:rPr lang="es-ES" sz="2400" dirty="0">
                <a:solidFill>
                  <a:srgbClr val="FFC000"/>
                </a:solidFill>
              </a:rPr>
              <a:t> </a:t>
            </a:r>
            <a:r>
              <a:rPr lang="es-ES" sz="2400" b="1" dirty="0">
                <a:solidFill>
                  <a:srgbClr val="FFC000"/>
                </a:solidFill>
              </a:rPr>
              <a:t>de manera más robusta</a:t>
            </a:r>
            <a:r>
              <a:rPr lang="es-ES" sz="2400" dirty="0"/>
              <a:t>. </a:t>
            </a:r>
          </a:p>
          <a:p>
            <a:endParaRPr lang="es-ES" dirty="0"/>
          </a:p>
          <a:p>
            <a:pPr>
              <a:buFont typeface="Arial" panose="020B0604020202020204" pitchFamily="34" charset="0"/>
              <a:buChar char="•"/>
            </a:pPr>
            <a:endParaRPr lang="es-ES" dirty="0"/>
          </a:p>
        </p:txBody>
      </p:sp>
      <p:sp>
        <p:nvSpPr>
          <p:cNvPr id="4" name="Marcador de pie de página 3"/>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3907177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66AD3-BAF0-BDF3-722D-3B715BAA8AB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30D5135-5806-272B-ADDE-DD7D6D55005A}"/>
              </a:ext>
            </a:extLst>
          </p:cNvPr>
          <p:cNvSpPr txBox="1"/>
          <p:nvPr/>
        </p:nvSpPr>
        <p:spPr>
          <a:xfrm>
            <a:off x="704576" y="711230"/>
            <a:ext cx="11010900" cy="1692771"/>
          </a:xfrm>
          <a:prstGeom prst="rect">
            <a:avLst/>
          </a:prstGeom>
          <a:noFill/>
        </p:spPr>
        <p:txBody>
          <a:bodyPr wrap="square" rtlCol="0">
            <a:spAutoFit/>
          </a:bodyPr>
          <a:lstStyle/>
          <a:p>
            <a:pPr algn="ctr">
              <a:defRPr sz="2000"/>
            </a:pPr>
            <a:r>
              <a:rPr lang="es-AR" sz="2800" b="1" dirty="0">
                <a:solidFill>
                  <a:srgbClr val="FFC000"/>
                </a:solidFill>
              </a:rPr>
              <a:t>UN LLAMADO DE ATENCION </a:t>
            </a:r>
          </a:p>
          <a:p>
            <a:pPr algn="ctr">
              <a:defRPr sz="2000"/>
            </a:pPr>
            <a:endParaRPr lang="es-AR" b="1" dirty="0">
              <a:solidFill>
                <a:srgbClr val="FFFF00"/>
              </a:solidFill>
            </a:endParaRPr>
          </a:p>
          <a:p>
            <a:pPr marL="342900" indent="-342900">
              <a:buFont typeface="Arial" panose="020B0604020202020204" pitchFamily="34" charset="0"/>
              <a:buChar char="•"/>
              <a:defRPr sz="2000"/>
            </a:pPr>
            <a:endParaRPr lang="es-AR" b="1" dirty="0">
              <a:solidFill>
                <a:srgbClr val="FFFF00"/>
              </a:solidFill>
            </a:endParaRPr>
          </a:p>
          <a:p>
            <a:endParaRPr lang="es-AR" dirty="0"/>
          </a:p>
          <a:p>
            <a:endParaRPr lang="es-AR" dirty="0"/>
          </a:p>
        </p:txBody>
      </p:sp>
      <p:sp>
        <p:nvSpPr>
          <p:cNvPr id="5" name="CuadroTexto 4">
            <a:extLst>
              <a:ext uri="{FF2B5EF4-FFF2-40B4-BE49-F238E27FC236}">
                <a16:creationId xmlns:a16="http://schemas.microsoft.com/office/drawing/2014/main" id="{30C15ABB-8E4E-B9C1-5070-BC1EBEB9F2EF}"/>
              </a:ext>
            </a:extLst>
          </p:cNvPr>
          <p:cNvSpPr txBox="1"/>
          <p:nvPr/>
        </p:nvSpPr>
        <p:spPr>
          <a:xfrm>
            <a:off x="1279830" y="5656346"/>
            <a:ext cx="8885959" cy="369332"/>
          </a:xfrm>
          <a:prstGeom prst="rect">
            <a:avLst/>
          </a:prstGeom>
          <a:noFill/>
        </p:spPr>
        <p:txBody>
          <a:bodyPr wrap="none" rtlCol="0">
            <a:spAutoFit/>
          </a:bodyPr>
          <a:lstStyle/>
          <a:p>
            <a:r>
              <a:rPr lang="es-ES" b="1" dirty="0">
                <a:solidFill>
                  <a:srgbClr val="FFC000"/>
                </a:solidFill>
              </a:rPr>
              <a:t>UN TEMA IMPORTANTE PARA SEGUIR EFECTUANDO UN SEGUIMIENTO DE LAS TENDENCIAS</a:t>
            </a:r>
          </a:p>
        </p:txBody>
      </p:sp>
      <p:pic>
        <p:nvPicPr>
          <p:cNvPr id="2" name="Imagen 1">
            <a:extLst>
              <a:ext uri="{FF2B5EF4-FFF2-40B4-BE49-F238E27FC236}">
                <a16:creationId xmlns:a16="http://schemas.microsoft.com/office/drawing/2014/main" id="{A1828982-74B9-253D-866C-6F74AADE7F0E}"/>
              </a:ext>
            </a:extLst>
          </p:cNvPr>
          <p:cNvPicPr>
            <a:picLocks noChangeAspect="1"/>
          </p:cNvPicPr>
          <p:nvPr/>
        </p:nvPicPr>
        <p:blipFill>
          <a:blip r:embed="rId3"/>
          <a:stretch>
            <a:fillRect/>
          </a:stretch>
        </p:blipFill>
        <p:spPr>
          <a:xfrm>
            <a:off x="1" y="2285403"/>
            <a:ext cx="4105274" cy="2177386"/>
          </a:xfrm>
          <a:prstGeom prst="rect">
            <a:avLst/>
          </a:prstGeom>
        </p:spPr>
      </p:pic>
      <p:pic>
        <p:nvPicPr>
          <p:cNvPr id="7" name="Picture 4" descr="Gráfico, Gráfico de líneas&#10;&#10;El contenido generado por IA puede ser incorrecto.">
            <a:extLst>
              <a:ext uri="{FF2B5EF4-FFF2-40B4-BE49-F238E27FC236}">
                <a16:creationId xmlns:a16="http://schemas.microsoft.com/office/drawing/2014/main" id="{43248315-EF94-4B6C-30ED-704DB2FEBF2D}"/>
              </a:ext>
            </a:extLst>
          </p:cNvPr>
          <p:cNvPicPr>
            <a:picLocks noChangeAspect="1"/>
          </p:cNvPicPr>
          <p:nvPr/>
        </p:nvPicPr>
        <p:blipFill>
          <a:blip r:embed="rId4"/>
          <a:stretch>
            <a:fillRect/>
          </a:stretch>
        </p:blipFill>
        <p:spPr>
          <a:xfrm>
            <a:off x="8083549" y="2285403"/>
            <a:ext cx="4019549" cy="2189856"/>
          </a:xfrm>
          <a:prstGeom prst="rect">
            <a:avLst/>
          </a:prstGeom>
        </p:spPr>
      </p:pic>
      <p:pic>
        <p:nvPicPr>
          <p:cNvPr id="9" name="Picture 4">
            <a:extLst>
              <a:ext uri="{FF2B5EF4-FFF2-40B4-BE49-F238E27FC236}">
                <a16:creationId xmlns:a16="http://schemas.microsoft.com/office/drawing/2014/main" id="{082FA63D-ED86-6991-76BD-38EB87A05753}"/>
              </a:ext>
            </a:extLst>
          </p:cNvPr>
          <p:cNvPicPr>
            <a:picLocks noChangeAspect="1"/>
          </p:cNvPicPr>
          <p:nvPr/>
        </p:nvPicPr>
        <p:blipFill>
          <a:blip r:embed="rId5"/>
          <a:stretch>
            <a:fillRect/>
          </a:stretch>
        </p:blipFill>
        <p:spPr>
          <a:xfrm>
            <a:off x="4235526" y="2285403"/>
            <a:ext cx="3717772" cy="2189856"/>
          </a:xfrm>
          <a:prstGeom prst="rect">
            <a:avLst/>
          </a:prstGeom>
        </p:spPr>
      </p:pic>
      <p:sp>
        <p:nvSpPr>
          <p:cNvPr id="10" name="CuadroTexto 9">
            <a:extLst>
              <a:ext uri="{FF2B5EF4-FFF2-40B4-BE49-F238E27FC236}">
                <a16:creationId xmlns:a16="http://schemas.microsoft.com/office/drawing/2014/main" id="{34C410AE-B17B-DB30-1972-E0F9818CA1F2}"/>
              </a:ext>
            </a:extLst>
          </p:cNvPr>
          <p:cNvSpPr txBox="1"/>
          <p:nvPr/>
        </p:nvSpPr>
        <p:spPr>
          <a:xfrm>
            <a:off x="251864" y="4519851"/>
            <a:ext cx="3464410" cy="646331"/>
          </a:xfrm>
          <a:prstGeom prst="rect">
            <a:avLst/>
          </a:prstGeom>
          <a:noFill/>
        </p:spPr>
        <p:txBody>
          <a:bodyPr wrap="none" rtlCol="0">
            <a:spAutoFit/>
          </a:bodyPr>
          <a:lstStyle/>
          <a:p>
            <a:pPr algn="ctr"/>
            <a:r>
              <a:rPr lang="es-ES" dirty="0"/>
              <a:t>MODERADA</a:t>
            </a:r>
          </a:p>
          <a:p>
            <a:r>
              <a:rPr lang="es-ES" dirty="0"/>
              <a:t>Hoy : iniciada y preocupante</a:t>
            </a:r>
          </a:p>
        </p:txBody>
      </p:sp>
      <p:sp>
        <p:nvSpPr>
          <p:cNvPr id="11" name="CuadroTexto 10">
            <a:extLst>
              <a:ext uri="{FF2B5EF4-FFF2-40B4-BE49-F238E27FC236}">
                <a16:creationId xmlns:a16="http://schemas.microsoft.com/office/drawing/2014/main" id="{53C06455-A796-F198-1D61-D83E7088597C}"/>
              </a:ext>
            </a:extLst>
          </p:cNvPr>
          <p:cNvSpPr txBox="1"/>
          <p:nvPr/>
        </p:nvSpPr>
        <p:spPr>
          <a:xfrm>
            <a:off x="8409207" y="4551278"/>
            <a:ext cx="3700052" cy="646331"/>
          </a:xfrm>
          <a:prstGeom prst="rect">
            <a:avLst/>
          </a:prstGeom>
          <a:noFill/>
        </p:spPr>
        <p:txBody>
          <a:bodyPr wrap="none" rtlCol="0">
            <a:spAutoFit/>
          </a:bodyPr>
          <a:lstStyle/>
          <a:p>
            <a:pPr algn="ctr"/>
            <a:r>
              <a:rPr lang="es-ES" dirty="0"/>
              <a:t>INCIPIENTE</a:t>
            </a:r>
          </a:p>
          <a:p>
            <a:r>
              <a:rPr lang="es-ES" dirty="0"/>
              <a:t>Hoy : Sujeta a más observación</a:t>
            </a:r>
          </a:p>
        </p:txBody>
      </p:sp>
      <p:sp>
        <p:nvSpPr>
          <p:cNvPr id="12" name="CuadroTexto 11">
            <a:extLst>
              <a:ext uri="{FF2B5EF4-FFF2-40B4-BE49-F238E27FC236}">
                <a16:creationId xmlns:a16="http://schemas.microsoft.com/office/drawing/2014/main" id="{E119DE19-5DA4-7CC4-2487-07BA46610471}"/>
              </a:ext>
            </a:extLst>
          </p:cNvPr>
          <p:cNvSpPr txBox="1"/>
          <p:nvPr/>
        </p:nvSpPr>
        <p:spPr>
          <a:xfrm>
            <a:off x="4453967" y="4551278"/>
            <a:ext cx="3621504" cy="646331"/>
          </a:xfrm>
          <a:prstGeom prst="rect">
            <a:avLst/>
          </a:prstGeom>
          <a:noFill/>
        </p:spPr>
        <p:txBody>
          <a:bodyPr wrap="none" rtlCol="0">
            <a:spAutoFit/>
          </a:bodyPr>
          <a:lstStyle/>
          <a:p>
            <a:pPr algn="ctr"/>
            <a:r>
              <a:rPr lang="es-ES" dirty="0"/>
              <a:t>FUERTE</a:t>
            </a:r>
          </a:p>
          <a:p>
            <a:r>
              <a:rPr lang="es-ES" dirty="0"/>
              <a:t>Hoy: Prestar la mayor atención</a:t>
            </a:r>
          </a:p>
        </p:txBody>
      </p:sp>
      <p:sp>
        <p:nvSpPr>
          <p:cNvPr id="4" name="CuadroTexto 3">
            <a:extLst>
              <a:ext uri="{FF2B5EF4-FFF2-40B4-BE49-F238E27FC236}">
                <a16:creationId xmlns:a16="http://schemas.microsoft.com/office/drawing/2014/main" id="{38F2604E-82F9-7485-6123-8545C1B36503}"/>
              </a:ext>
            </a:extLst>
          </p:cNvPr>
          <p:cNvSpPr txBox="1"/>
          <p:nvPr/>
        </p:nvSpPr>
        <p:spPr>
          <a:xfrm>
            <a:off x="1558213" y="1888013"/>
            <a:ext cx="1240971" cy="369332"/>
          </a:xfrm>
          <a:prstGeom prst="rect">
            <a:avLst/>
          </a:prstGeom>
          <a:noFill/>
        </p:spPr>
        <p:txBody>
          <a:bodyPr wrap="square" rtlCol="0">
            <a:spAutoFit/>
          </a:bodyPr>
          <a:lstStyle/>
          <a:p>
            <a:r>
              <a:rPr lang="es-ES" dirty="0"/>
              <a:t>PARANA</a:t>
            </a:r>
          </a:p>
        </p:txBody>
      </p:sp>
      <p:sp>
        <p:nvSpPr>
          <p:cNvPr id="13" name="CuadroTexto 12">
            <a:extLst>
              <a:ext uri="{FF2B5EF4-FFF2-40B4-BE49-F238E27FC236}">
                <a16:creationId xmlns:a16="http://schemas.microsoft.com/office/drawing/2014/main" id="{D4647259-DA89-219D-F6D8-1AEC88A798DB}"/>
              </a:ext>
            </a:extLst>
          </p:cNvPr>
          <p:cNvSpPr txBox="1"/>
          <p:nvPr/>
        </p:nvSpPr>
        <p:spPr>
          <a:xfrm>
            <a:off x="9538150" y="1862705"/>
            <a:ext cx="1378666" cy="369332"/>
          </a:xfrm>
          <a:prstGeom prst="rect">
            <a:avLst/>
          </a:prstGeom>
          <a:noFill/>
        </p:spPr>
        <p:txBody>
          <a:bodyPr wrap="square" rtlCol="0">
            <a:spAutoFit/>
          </a:bodyPr>
          <a:lstStyle/>
          <a:p>
            <a:r>
              <a:rPr lang="es-ES" dirty="0"/>
              <a:t>URUGUAY</a:t>
            </a:r>
          </a:p>
        </p:txBody>
      </p:sp>
      <p:sp>
        <p:nvSpPr>
          <p:cNvPr id="14" name="CuadroTexto 13">
            <a:extLst>
              <a:ext uri="{FF2B5EF4-FFF2-40B4-BE49-F238E27FC236}">
                <a16:creationId xmlns:a16="http://schemas.microsoft.com/office/drawing/2014/main" id="{4ABE85C4-0468-EE11-309D-BE4266323582}"/>
              </a:ext>
            </a:extLst>
          </p:cNvPr>
          <p:cNvSpPr txBox="1"/>
          <p:nvPr/>
        </p:nvSpPr>
        <p:spPr>
          <a:xfrm>
            <a:off x="5463856" y="1878062"/>
            <a:ext cx="1492340" cy="646331"/>
          </a:xfrm>
          <a:prstGeom prst="rect">
            <a:avLst/>
          </a:prstGeom>
          <a:noFill/>
        </p:spPr>
        <p:txBody>
          <a:bodyPr wrap="square" rtlCol="0">
            <a:spAutoFit/>
          </a:bodyPr>
          <a:lstStyle/>
          <a:p>
            <a:r>
              <a:rPr lang="es-ES" dirty="0"/>
              <a:t>PARAGUAYA</a:t>
            </a:r>
          </a:p>
        </p:txBody>
      </p:sp>
      <p:sp>
        <p:nvSpPr>
          <p:cNvPr id="8" name="Marcador de pie de página 7"/>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799978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89951-021B-5340-FC2A-A90BC6BCCD3C}"/>
            </a:ext>
          </a:extLst>
        </p:cNvPr>
        <p:cNvGrpSpPr/>
        <p:nvPr/>
      </p:nvGrpSpPr>
      <p:grpSpPr>
        <a:xfrm>
          <a:off x="0" y="0"/>
          <a:ext cx="0" cy="0"/>
          <a:chOff x="0" y="0"/>
          <a:chExt cx="0" cy="0"/>
        </a:xfrm>
      </p:grpSpPr>
      <p:sp>
        <p:nvSpPr>
          <p:cNvPr id="4" name="TextBox 1">
            <a:extLst>
              <a:ext uri="{FF2B5EF4-FFF2-40B4-BE49-F238E27FC236}">
                <a16:creationId xmlns:a16="http://schemas.microsoft.com/office/drawing/2014/main" id="{3E40B27E-8400-C531-DFD8-68E12D921AE5}"/>
              </a:ext>
            </a:extLst>
          </p:cNvPr>
          <p:cNvSpPr txBox="1"/>
          <p:nvPr/>
        </p:nvSpPr>
        <p:spPr>
          <a:xfrm>
            <a:off x="293092" y="324115"/>
            <a:ext cx="9769021" cy="584775"/>
          </a:xfrm>
          <a:prstGeom prst="rect">
            <a:avLst/>
          </a:prstGeom>
          <a:noFill/>
        </p:spPr>
        <p:txBody>
          <a:bodyPr wrap="none">
            <a:spAutoFit/>
          </a:bodyPr>
          <a:lstStyle/>
          <a:p>
            <a:pPr>
              <a:defRPr sz="3200" b="1"/>
            </a:pPr>
            <a:r>
              <a:rPr lang="es-AR" dirty="0"/>
              <a:t>Algunos campos de aplicación de lo planteado</a:t>
            </a:r>
            <a:endParaRPr dirty="0"/>
          </a:p>
        </p:txBody>
      </p:sp>
      <p:sp>
        <p:nvSpPr>
          <p:cNvPr id="5" name="TextBox 2">
            <a:extLst>
              <a:ext uri="{FF2B5EF4-FFF2-40B4-BE49-F238E27FC236}">
                <a16:creationId xmlns:a16="http://schemas.microsoft.com/office/drawing/2014/main" id="{E8925F19-1EB2-44DA-EB1D-A2BB470CF269}"/>
              </a:ext>
            </a:extLst>
          </p:cNvPr>
          <p:cNvSpPr txBox="1"/>
          <p:nvPr/>
        </p:nvSpPr>
        <p:spPr>
          <a:xfrm>
            <a:off x="1600954" y="936300"/>
            <a:ext cx="9676645" cy="1323439"/>
          </a:xfrm>
          <a:prstGeom prst="rect">
            <a:avLst/>
          </a:prstGeom>
          <a:noFill/>
        </p:spPr>
        <p:txBody>
          <a:bodyPr wrap="square">
            <a:spAutoFit/>
          </a:bodyPr>
          <a:lstStyle/>
          <a:p>
            <a:pPr algn="ctr">
              <a:defRPr sz="2000"/>
            </a:pPr>
            <a:r>
              <a:rPr lang="es-AR" dirty="0"/>
              <a:t>Escenarios promedio de largo plazo y su variabilidad probabilística.</a:t>
            </a:r>
          </a:p>
          <a:p>
            <a:pPr algn="ctr">
              <a:defRPr sz="2000"/>
            </a:pPr>
            <a:r>
              <a:rPr lang="es-AR" dirty="0"/>
              <a:t>Influencia de las tendencias identificadas</a:t>
            </a:r>
          </a:p>
          <a:p>
            <a:pPr marL="342900" indent="-342900">
              <a:buFont typeface="Arial" panose="020B0604020202020204" pitchFamily="34" charset="0"/>
              <a:buChar char="•"/>
              <a:defRPr sz="2000"/>
            </a:pPr>
            <a:endParaRPr lang="es-AR" dirty="0"/>
          </a:p>
          <a:p>
            <a:pPr>
              <a:defRPr sz="2000"/>
            </a:pPr>
            <a:endParaRPr lang="es-AR" dirty="0"/>
          </a:p>
        </p:txBody>
      </p:sp>
      <p:pic>
        <p:nvPicPr>
          <p:cNvPr id="9" name="Imagen 8">
            <a:extLst>
              <a:ext uri="{FF2B5EF4-FFF2-40B4-BE49-F238E27FC236}">
                <a16:creationId xmlns:a16="http://schemas.microsoft.com/office/drawing/2014/main" id="{E22FF336-50C2-6563-8EA0-82B26E191B35}"/>
              </a:ext>
            </a:extLst>
          </p:cNvPr>
          <p:cNvPicPr>
            <a:picLocks noChangeAspect="1"/>
          </p:cNvPicPr>
          <p:nvPr/>
        </p:nvPicPr>
        <p:blipFill>
          <a:blip r:embed="rId3"/>
          <a:stretch>
            <a:fillRect/>
          </a:stretch>
        </p:blipFill>
        <p:spPr>
          <a:xfrm>
            <a:off x="8037141" y="1841614"/>
            <a:ext cx="3936180" cy="2312505"/>
          </a:xfrm>
          <a:prstGeom prst="rect">
            <a:avLst/>
          </a:prstGeom>
        </p:spPr>
      </p:pic>
      <p:pic>
        <p:nvPicPr>
          <p:cNvPr id="10" name="Imagen 9">
            <a:extLst>
              <a:ext uri="{FF2B5EF4-FFF2-40B4-BE49-F238E27FC236}">
                <a16:creationId xmlns:a16="http://schemas.microsoft.com/office/drawing/2014/main" id="{28485845-690A-658C-36AB-F17168C45F73}"/>
              </a:ext>
            </a:extLst>
          </p:cNvPr>
          <p:cNvPicPr>
            <a:picLocks noChangeAspect="1"/>
          </p:cNvPicPr>
          <p:nvPr/>
        </p:nvPicPr>
        <p:blipFill>
          <a:blip r:embed="rId4"/>
          <a:stretch>
            <a:fillRect/>
          </a:stretch>
        </p:blipFill>
        <p:spPr>
          <a:xfrm>
            <a:off x="3824943" y="1841614"/>
            <a:ext cx="4095646" cy="2303004"/>
          </a:xfrm>
          <a:prstGeom prst="rect">
            <a:avLst/>
          </a:prstGeom>
        </p:spPr>
      </p:pic>
      <p:sp>
        <p:nvSpPr>
          <p:cNvPr id="12" name="CuadroTexto 11">
            <a:extLst>
              <a:ext uri="{FF2B5EF4-FFF2-40B4-BE49-F238E27FC236}">
                <a16:creationId xmlns:a16="http://schemas.microsoft.com/office/drawing/2014/main" id="{31CCDBD3-F67C-D750-7066-E13DB828FD1B}"/>
              </a:ext>
            </a:extLst>
          </p:cNvPr>
          <p:cNvSpPr txBox="1"/>
          <p:nvPr/>
        </p:nvSpPr>
        <p:spPr>
          <a:xfrm>
            <a:off x="4190027" y="4407484"/>
            <a:ext cx="3874266" cy="1200329"/>
          </a:xfrm>
          <a:prstGeom prst="rect">
            <a:avLst/>
          </a:prstGeom>
          <a:noFill/>
        </p:spPr>
        <p:txBody>
          <a:bodyPr wrap="none" rtlCol="0">
            <a:spAutoFit/>
          </a:bodyPr>
          <a:lstStyle/>
          <a:p>
            <a:r>
              <a:rPr lang="es-AR" b="1" dirty="0">
                <a:solidFill>
                  <a:srgbClr val="FFC000"/>
                </a:solidFill>
              </a:rPr>
              <a:t>Navegación</a:t>
            </a:r>
          </a:p>
          <a:p>
            <a:endParaRPr lang="es-AR" sz="1200" dirty="0"/>
          </a:p>
          <a:p>
            <a:pPr marL="171450" indent="-171450">
              <a:buFont typeface="Arial" panose="020B0604020202020204" pitchFamily="34" charset="0"/>
              <a:buChar char="•"/>
            </a:pPr>
            <a:r>
              <a:rPr lang="es-AR" sz="1400" dirty="0"/>
              <a:t>Mayor probabilidad de restricciones por calado.</a:t>
            </a:r>
          </a:p>
          <a:p>
            <a:pPr marL="171450" indent="-171450">
              <a:buFont typeface="Arial" panose="020B0604020202020204" pitchFamily="34" charset="0"/>
              <a:buChar char="•"/>
            </a:pPr>
            <a:r>
              <a:rPr lang="es-AR" sz="1400" dirty="0"/>
              <a:t>Mas incentivos para dragado por crecimiento de</a:t>
            </a:r>
          </a:p>
          <a:p>
            <a:r>
              <a:rPr lang="es-AR" sz="1400" dirty="0"/>
              <a:t>    la oferta y la demanda comercial.</a:t>
            </a:r>
          </a:p>
        </p:txBody>
      </p:sp>
      <p:sp>
        <p:nvSpPr>
          <p:cNvPr id="13" name="CuadroTexto 12">
            <a:extLst>
              <a:ext uri="{FF2B5EF4-FFF2-40B4-BE49-F238E27FC236}">
                <a16:creationId xmlns:a16="http://schemas.microsoft.com/office/drawing/2014/main" id="{9238E3D8-9046-88D5-BF1C-D4CBD513E7FF}"/>
              </a:ext>
            </a:extLst>
          </p:cNvPr>
          <p:cNvSpPr txBox="1"/>
          <p:nvPr/>
        </p:nvSpPr>
        <p:spPr>
          <a:xfrm>
            <a:off x="8207998" y="4407485"/>
            <a:ext cx="3708230" cy="1200329"/>
          </a:xfrm>
          <a:prstGeom prst="rect">
            <a:avLst/>
          </a:prstGeom>
          <a:noFill/>
        </p:spPr>
        <p:txBody>
          <a:bodyPr wrap="square" rtlCol="0">
            <a:spAutoFit/>
          </a:bodyPr>
          <a:lstStyle/>
          <a:p>
            <a:r>
              <a:rPr lang="es-AR" b="1" dirty="0">
                <a:solidFill>
                  <a:srgbClr val="FFC000"/>
                </a:solidFill>
              </a:rPr>
              <a:t>Abastecimiento de agua</a:t>
            </a:r>
          </a:p>
          <a:p>
            <a:endParaRPr lang="es-AR" sz="1200" dirty="0"/>
          </a:p>
          <a:p>
            <a:pPr marL="171450" indent="-171450">
              <a:buFont typeface="Arial" panose="020B0604020202020204" pitchFamily="34" charset="0"/>
              <a:buChar char="•"/>
            </a:pPr>
            <a:r>
              <a:rPr lang="es-AR" sz="1400" dirty="0"/>
              <a:t>Mayores probabilidades de restricciones.</a:t>
            </a:r>
          </a:p>
          <a:p>
            <a:pPr marL="171450" indent="-171450">
              <a:buFont typeface="Arial" panose="020B0604020202020204" pitchFamily="34" charset="0"/>
              <a:buChar char="•"/>
            </a:pPr>
            <a:r>
              <a:rPr lang="es-AR" sz="1400" dirty="0"/>
              <a:t>Mayor necesidad de inversiones nuevas por aumento de la demanda poblacional.</a:t>
            </a:r>
          </a:p>
        </p:txBody>
      </p:sp>
      <p:sp>
        <p:nvSpPr>
          <p:cNvPr id="3" name="CuadroTexto 2">
            <a:extLst>
              <a:ext uri="{FF2B5EF4-FFF2-40B4-BE49-F238E27FC236}">
                <a16:creationId xmlns:a16="http://schemas.microsoft.com/office/drawing/2014/main" id="{298A1F46-5AAE-7851-1919-23E319078CFF}"/>
              </a:ext>
            </a:extLst>
          </p:cNvPr>
          <p:cNvSpPr txBox="1"/>
          <p:nvPr/>
        </p:nvSpPr>
        <p:spPr>
          <a:xfrm>
            <a:off x="263459" y="4433545"/>
            <a:ext cx="3854716" cy="1200329"/>
          </a:xfrm>
          <a:prstGeom prst="rect">
            <a:avLst/>
          </a:prstGeom>
          <a:noFill/>
        </p:spPr>
        <p:txBody>
          <a:bodyPr wrap="square" rtlCol="0">
            <a:spAutoFit/>
          </a:bodyPr>
          <a:lstStyle/>
          <a:p>
            <a:r>
              <a:rPr lang="es-AR" b="1" dirty="0">
                <a:solidFill>
                  <a:srgbClr val="FFC000"/>
                </a:solidFill>
              </a:rPr>
              <a:t>Energía eléctrica</a:t>
            </a:r>
          </a:p>
          <a:p>
            <a:endParaRPr lang="es-AR" sz="1200" dirty="0"/>
          </a:p>
          <a:p>
            <a:pPr marL="171450" indent="-171450">
              <a:buFont typeface="Arial" panose="020B0604020202020204" pitchFamily="34" charset="0"/>
              <a:buChar char="•"/>
            </a:pPr>
            <a:r>
              <a:rPr lang="es-AR" sz="1400" dirty="0"/>
              <a:t>Menos energía por menor oferta del recurso</a:t>
            </a:r>
          </a:p>
          <a:p>
            <a:pPr marL="171450" indent="-171450">
              <a:buFont typeface="Arial" panose="020B0604020202020204" pitchFamily="34" charset="0"/>
              <a:buChar char="•"/>
            </a:pPr>
            <a:r>
              <a:rPr lang="es-AR" sz="1400" dirty="0"/>
              <a:t>Mas incentivos para nuevos proyectos, para cobertura de demanda energética.</a:t>
            </a:r>
          </a:p>
        </p:txBody>
      </p:sp>
      <p:sp>
        <p:nvSpPr>
          <p:cNvPr id="8" name="CuadroTexto 7">
            <a:extLst>
              <a:ext uri="{FF2B5EF4-FFF2-40B4-BE49-F238E27FC236}">
                <a16:creationId xmlns:a16="http://schemas.microsoft.com/office/drawing/2014/main" id="{5498EAE2-462A-6A96-0068-47ABC27A6BF2}"/>
              </a:ext>
            </a:extLst>
          </p:cNvPr>
          <p:cNvSpPr txBox="1"/>
          <p:nvPr/>
        </p:nvSpPr>
        <p:spPr>
          <a:xfrm>
            <a:off x="443345" y="5696685"/>
            <a:ext cx="12188824" cy="400110"/>
          </a:xfrm>
          <a:prstGeom prst="rect">
            <a:avLst/>
          </a:prstGeom>
          <a:noFill/>
        </p:spPr>
        <p:txBody>
          <a:bodyPr wrap="square">
            <a:spAutoFit/>
          </a:bodyPr>
          <a:lstStyle/>
          <a:p>
            <a:r>
              <a:rPr lang="es-ES" sz="2000" b="1" u="sng" dirty="0">
                <a:solidFill>
                  <a:srgbClr val="FFC000"/>
                </a:solidFill>
              </a:rPr>
              <a:t>Resultados esperables</a:t>
            </a:r>
            <a:r>
              <a:rPr lang="es-ES" sz="2000" dirty="0">
                <a:solidFill>
                  <a:srgbClr val="FFC000"/>
                </a:solidFill>
              </a:rPr>
              <a:t>: decisiones con menos incertidumbre, más retorno y políticas públicas que perduren.</a:t>
            </a:r>
          </a:p>
        </p:txBody>
      </p:sp>
      <p:pic>
        <p:nvPicPr>
          <p:cNvPr id="1026" name="Picture 2" descr="Central hidroeléctrica de Boguchany - Wikipedia, la enciclopedia libre">
            <a:extLst>
              <a:ext uri="{FF2B5EF4-FFF2-40B4-BE49-F238E27FC236}">
                <a16:creationId xmlns:a16="http://schemas.microsoft.com/office/drawing/2014/main" id="{72946797-0645-DF2E-38A8-933DBD9FA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07" y="1841614"/>
            <a:ext cx="3516784" cy="2344523"/>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pie de página 5"/>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24640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6043-8AAE-C155-8AAE-3D03C73537BE}"/>
            </a:ext>
          </a:extLst>
        </p:cNvPr>
        <p:cNvGrpSpPr/>
        <p:nvPr/>
      </p:nvGrpSpPr>
      <p:grpSpPr>
        <a:xfrm>
          <a:off x="0" y="0"/>
          <a:ext cx="0" cy="0"/>
          <a:chOff x="0" y="0"/>
          <a:chExt cx="0" cy="0"/>
        </a:xfrm>
      </p:grpSpPr>
      <p:sp>
        <p:nvSpPr>
          <p:cNvPr id="4" name="TextBox 1">
            <a:extLst>
              <a:ext uri="{FF2B5EF4-FFF2-40B4-BE49-F238E27FC236}">
                <a16:creationId xmlns:a16="http://schemas.microsoft.com/office/drawing/2014/main" id="{23CC4D1B-A66D-2BB3-491A-5E7896BA5FAE}"/>
              </a:ext>
            </a:extLst>
          </p:cNvPr>
          <p:cNvSpPr txBox="1"/>
          <p:nvPr/>
        </p:nvSpPr>
        <p:spPr>
          <a:xfrm>
            <a:off x="293092" y="324115"/>
            <a:ext cx="9769021" cy="584775"/>
          </a:xfrm>
          <a:prstGeom prst="rect">
            <a:avLst/>
          </a:prstGeom>
          <a:noFill/>
        </p:spPr>
        <p:txBody>
          <a:bodyPr wrap="none">
            <a:spAutoFit/>
          </a:bodyPr>
          <a:lstStyle/>
          <a:p>
            <a:pPr>
              <a:defRPr sz="3200" b="1"/>
            </a:pPr>
            <a:r>
              <a:rPr lang="es-AR" dirty="0"/>
              <a:t>Algunos campos de aplicación de lo planteado</a:t>
            </a:r>
            <a:endParaRPr dirty="0"/>
          </a:p>
        </p:txBody>
      </p:sp>
      <p:sp>
        <p:nvSpPr>
          <p:cNvPr id="2" name="CuadroTexto 1">
            <a:extLst>
              <a:ext uri="{FF2B5EF4-FFF2-40B4-BE49-F238E27FC236}">
                <a16:creationId xmlns:a16="http://schemas.microsoft.com/office/drawing/2014/main" id="{D217FBD0-421C-7501-AEE4-CA7F667303CD}"/>
              </a:ext>
            </a:extLst>
          </p:cNvPr>
          <p:cNvSpPr txBox="1"/>
          <p:nvPr/>
        </p:nvSpPr>
        <p:spPr>
          <a:xfrm>
            <a:off x="124526" y="1377594"/>
            <a:ext cx="9924448" cy="2769989"/>
          </a:xfrm>
          <a:prstGeom prst="rect">
            <a:avLst/>
          </a:prstGeom>
          <a:noFill/>
        </p:spPr>
        <p:txBody>
          <a:bodyPr wrap="none" rtlCol="0">
            <a:spAutoFit/>
          </a:bodyPr>
          <a:lstStyle/>
          <a:p>
            <a:r>
              <a:rPr lang="es-ES" dirty="0"/>
              <a:t>¿ Es lo mismo administrar una actividad en contexto de escasez que de abundancia ?    </a:t>
            </a:r>
            <a:r>
              <a:rPr lang="es-ES" sz="2800" b="1" dirty="0">
                <a:solidFill>
                  <a:srgbClr val="FFC000"/>
                </a:solidFill>
              </a:rPr>
              <a:t>NO, </a:t>
            </a:r>
            <a:r>
              <a:rPr lang="es-ES" sz="1600" b="1" dirty="0">
                <a:solidFill>
                  <a:srgbClr val="FFC000"/>
                </a:solidFill>
              </a:rPr>
              <a:t>adaptación</a:t>
            </a:r>
          </a:p>
          <a:p>
            <a:endParaRPr lang="es-ES" dirty="0"/>
          </a:p>
          <a:p>
            <a:r>
              <a:rPr lang="es-ES" dirty="0"/>
              <a:t>¿Hay que anticiparse, en la medida de lo posible (anticiclicidad) ?    </a:t>
            </a:r>
            <a:r>
              <a:rPr lang="es-ES" sz="2800" b="1" dirty="0">
                <a:solidFill>
                  <a:srgbClr val="FFC000"/>
                </a:solidFill>
              </a:rPr>
              <a:t>SI, </a:t>
            </a:r>
            <a:r>
              <a:rPr lang="es-ES" b="1" dirty="0">
                <a:solidFill>
                  <a:srgbClr val="FFC000"/>
                </a:solidFill>
              </a:rPr>
              <a:t>estrategia</a:t>
            </a:r>
          </a:p>
          <a:p>
            <a:endParaRPr lang="es-ES" sz="2400" b="1" dirty="0">
              <a:solidFill>
                <a:srgbClr val="FFFF00"/>
              </a:solidFill>
            </a:endParaRPr>
          </a:p>
          <a:p>
            <a:r>
              <a:rPr lang="es-ES" dirty="0"/>
              <a:t>¿ Hay que seguir monitoreando tendencias (la importancia del registro) ?  </a:t>
            </a:r>
            <a:r>
              <a:rPr lang="es-ES" sz="2800" b="1" dirty="0">
                <a:solidFill>
                  <a:srgbClr val="FFC000"/>
                </a:solidFill>
              </a:rPr>
              <a:t>SI, </a:t>
            </a:r>
            <a:r>
              <a:rPr lang="es-ES" b="1" dirty="0">
                <a:solidFill>
                  <a:srgbClr val="FFC000"/>
                </a:solidFill>
              </a:rPr>
              <a:t>generar conocimiento</a:t>
            </a:r>
          </a:p>
          <a:p>
            <a:endParaRPr lang="es-ES" sz="2400" b="1" dirty="0">
              <a:solidFill>
                <a:srgbClr val="FFFF00"/>
              </a:solidFill>
            </a:endParaRPr>
          </a:p>
          <a:p>
            <a:endParaRPr lang="es-ES" sz="2400" b="1" dirty="0">
              <a:solidFill>
                <a:srgbClr val="FFFF00"/>
              </a:solidFill>
            </a:endParaRPr>
          </a:p>
        </p:txBody>
      </p:sp>
      <p:sp>
        <p:nvSpPr>
          <p:cNvPr id="11" name="CuadroTexto 10">
            <a:extLst>
              <a:ext uri="{FF2B5EF4-FFF2-40B4-BE49-F238E27FC236}">
                <a16:creationId xmlns:a16="http://schemas.microsoft.com/office/drawing/2014/main" id="{6E6BEEE0-55AC-16A1-4C69-DEAF7EC05C30}"/>
              </a:ext>
            </a:extLst>
          </p:cNvPr>
          <p:cNvSpPr txBox="1"/>
          <p:nvPr/>
        </p:nvSpPr>
        <p:spPr>
          <a:xfrm>
            <a:off x="5934234" y="3830302"/>
            <a:ext cx="5921735" cy="1754326"/>
          </a:xfrm>
          <a:prstGeom prst="rect">
            <a:avLst/>
          </a:prstGeom>
          <a:noFill/>
        </p:spPr>
        <p:txBody>
          <a:bodyPr wrap="square" rtlCol="0">
            <a:spAutoFit/>
          </a:bodyPr>
          <a:lstStyle/>
          <a:p>
            <a:r>
              <a:rPr lang="es-ES" dirty="0"/>
              <a:t>Como ejemplo…escenarios promedios de 30 años, con posibilidad de hidrología mínima…</a:t>
            </a:r>
          </a:p>
          <a:p>
            <a:endParaRPr lang="es-ES" dirty="0"/>
          </a:p>
          <a:p>
            <a:r>
              <a:rPr lang="es-ES" dirty="0"/>
              <a:t>Para un país cuyo comercio exterior por vía fluvial es una actividad clave !!!!</a:t>
            </a:r>
          </a:p>
          <a:p>
            <a:endParaRPr lang="es-ES" dirty="0"/>
          </a:p>
        </p:txBody>
      </p:sp>
      <p:pic>
        <p:nvPicPr>
          <p:cNvPr id="14" name="Picture 4">
            <a:extLst>
              <a:ext uri="{FF2B5EF4-FFF2-40B4-BE49-F238E27FC236}">
                <a16:creationId xmlns:a16="http://schemas.microsoft.com/office/drawing/2014/main" id="{5D3D2A1E-FC15-AF7E-32E6-F22ED3A64701}"/>
              </a:ext>
            </a:extLst>
          </p:cNvPr>
          <p:cNvPicPr>
            <a:picLocks noChangeAspect="1"/>
          </p:cNvPicPr>
          <p:nvPr/>
        </p:nvPicPr>
        <p:blipFill>
          <a:blip r:embed="rId3"/>
          <a:stretch>
            <a:fillRect/>
          </a:stretch>
        </p:blipFill>
        <p:spPr>
          <a:xfrm>
            <a:off x="293092" y="3696080"/>
            <a:ext cx="4842182" cy="2852160"/>
          </a:xfrm>
          <a:prstGeom prst="rect">
            <a:avLst/>
          </a:prstGeom>
        </p:spPr>
      </p:pic>
      <p:cxnSp>
        <p:nvCxnSpPr>
          <p:cNvPr id="16" name="Conector recto 15">
            <a:extLst>
              <a:ext uri="{FF2B5EF4-FFF2-40B4-BE49-F238E27FC236}">
                <a16:creationId xmlns:a16="http://schemas.microsoft.com/office/drawing/2014/main" id="{9FE866DC-C86F-8C12-DFC2-96C8D33F26F9}"/>
              </a:ext>
            </a:extLst>
          </p:cNvPr>
          <p:cNvCxnSpPr/>
          <p:nvPr/>
        </p:nvCxnSpPr>
        <p:spPr>
          <a:xfrm>
            <a:off x="4432042" y="4450702"/>
            <a:ext cx="0" cy="1996751"/>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B9DE0FCC-A744-89B5-A432-9A1EB2539715}"/>
              </a:ext>
            </a:extLst>
          </p:cNvPr>
          <p:cNvSpPr txBox="1"/>
          <p:nvPr/>
        </p:nvSpPr>
        <p:spPr>
          <a:xfrm>
            <a:off x="5448099" y="5669747"/>
            <a:ext cx="6627392" cy="523220"/>
          </a:xfrm>
          <a:prstGeom prst="rect">
            <a:avLst/>
          </a:prstGeom>
          <a:noFill/>
        </p:spPr>
        <p:txBody>
          <a:bodyPr wrap="none" rtlCol="0">
            <a:spAutoFit/>
          </a:bodyPr>
          <a:lstStyle/>
          <a:p>
            <a:r>
              <a:rPr lang="es-ES" dirty="0"/>
              <a:t> </a:t>
            </a:r>
            <a:r>
              <a:rPr lang="es-ES" sz="2800" b="1" dirty="0">
                <a:solidFill>
                  <a:srgbClr val="FFC000"/>
                </a:solidFill>
              </a:rPr>
              <a:t>¡ Creo que vale la pena prestarle atención !</a:t>
            </a:r>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391559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BFCEA-BBE8-D5BA-5CEB-010B3509F7D2}"/>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73964D4E-5F43-C050-27EF-9CBA6655AA5F}"/>
              </a:ext>
            </a:extLst>
          </p:cNvPr>
          <p:cNvSpPr txBox="1"/>
          <p:nvPr/>
        </p:nvSpPr>
        <p:spPr>
          <a:xfrm>
            <a:off x="497975" y="1127029"/>
            <a:ext cx="11192873" cy="5078313"/>
          </a:xfrm>
          <a:prstGeom prst="rect">
            <a:avLst/>
          </a:prstGeom>
          <a:noFill/>
        </p:spPr>
        <p:txBody>
          <a:bodyPr wrap="square" rtlCol="0">
            <a:spAutoFit/>
          </a:bodyPr>
          <a:lstStyle/>
          <a:p>
            <a:r>
              <a:rPr lang="es-AR" sz="2400" b="1" dirty="0">
                <a:solidFill>
                  <a:srgbClr val="FFC000"/>
                </a:solidFill>
              </a:rPr>
              <a:t>Claramente NO</a:t>
            </a:r>
            <a:r>
              <a:rPr lang="es-AR" sz="2400" dirty="0">
                <a:solidFill>
                  <a:srgbClr val="FFC000"/>
                </a:solidFill>
              </a:rPr>
              <a:t>. </a:t>
            </a:r>
          </a:p>
          <a:p>
            <a:endParaRPr lang="es-AR" sz="2000" dirty="0">
              <a:latin typeface="Arial" panose="020B0604020202020204" pitchFamily="34" charset="0"/>
            </a:endParaRPr>
          </a:p>
          <a:p>
            <a:pPr algn="just"/>
            <a:r>
              <a:rPr lang="es-AR" sz="2000" dirty="0">
                <a:latin typeface="Arial" panose="020B0604020202020204" pitchFamily="34" charset="0"/>
              </a:rPr>
              <a:t>Este trabajo explora la posibilidad de que el sistema hidrológico de una gran cuenca refleje patrones de muy baja frecuencia no captados por enfoques centrados en escalas cortas o locales. </a:t>
            </a:r>
            <a:r>
              <a:rPr lang="es-AR" sz="2000" b="1" dirty="0">
                <a:solidFill>
                  <a:srgbClr val="FFC000"/>
                </a:solidFill>
                <a:latin typeface="Arial" panose="020B0604020202020204" pitchFamily="34" charset="0"/>
              </a:rPr>
              <a:t>La alimentación del ciclo hidrológico podría responder a forzantes internos y externos del sistema Tierra</a:t>
            </a:r>
            <a:r>
              <a:rPr lang="es-AR" sz="2000" b="1" dirty="0">
                <a:latin typeface="Arial" panose="020B0604020202020204" pitchFamily="34" charset="0"/>
              </a:rPr>
              <a:t>.</a:t>
            </a:r>
            <a:r>
              <a:rPr lang="es-AR" sz="2000" dirty="0">
                <a:latin typeface="Arial" panose="020B0604020202020204" pitchFamily="34" charset="0"/>
              </a:rPr>
              <a:t> La integración de estas posibles conexiones, podría contribuir a una comprensión más completa de la variabilidad a largo plazo, reconociendo siempre que nuestro conocimiento actual es limitado y está en constante revisión.</a:t>
            </a:r>
          </a:p>
          <a:p>
            <a:pPr algn="just"/>
            <a:endParaRPr lang="es-AR" sz="2000" dirty="0">
              <a:latin typeface="Arial" panose="020B0604020202020204" pitchFamily="34" charset="0"/>
            </a:endParaRPr>
          </a:p>
          <a:p>
            <a:pPr algn="just"/>
            <a:r>
              <a:rPr lang="es-AR" sz="2000" dirty="0">
                <a:latin typeface="Arial" panose="020B0604020202020204" pitchFamily="34" charset="0"/>
              </a:rPr>
              <a:t>A esto se suman los efectos de la actividad humana, que deben analizarse en interacción con dinámicas naturales aún poco comprendidas. </a:t>
            </a:r>
          </a:p>
          <a:p>
            <a:pPr algn="just"/>
            <a:endParaRPr lang="es-AR" sz="2000" dirty="0">
              <a:latin typeface="Arial" panose="020B0604020202020204" pitchFamily="34" charset="0"/>
            </a:endParaRPr>
          </a:p>
          <a:p>
            <a:pPr algn="just"/>
            <a:r>
              <a:rPr lang="es-AR" sz="2000" b="1" dirty="0">
                <a:solidFill>
                  <a:srgbClr val="FFC000"/>
                </a:solidFill>
                <a:latin typeface="Arial" panose="020B0604020202020204" pitchFamily="34" charset="0"/>
              </a:rPr>
              <a:t>El planteo presentado no afirma certezas, sino que busca abrir el campo a hipótesis integradoras</a:t>
            </a:r>
            <a:r>
              <a:rPr lang="es-AR" sz="2000" b="1" dirty="0">
                <a:latin typeface="Arial" panose="020B0604020202020204" pitchFamily="34" charset="0"/>
              </a:rPr>
              <a:t>.</a:t>
            </a:r>
            <a:r>
              <a:rPr lang="es-AR" sz="2000" dirty="0">
                <a:latin typeface="Arial" panose="020B0604020202020204" pitchFamily="34" charset="0"/>
              </a:rPr>
              <a:t> El desafío es avanzar hacia una comprensión más amplia, que combine múltiples escalas y disciplinas, evitando reduccionismos y aceptando que </a:t>
            </a:r>
            <a:r>
              <a:rPr lang="es-AR" sz="2000" b="1" dirty="0">
                <a:solidFill>
                  <a:srgbClr val="FFC000"/>
                </a:solidFill>
                <a:latin typeface="Arial" panose="020B0604020202020204" pitchFamily="34" charset="0"/>
              </a:rPr>
              <a:t>en ciencia no hay cuestiones cerradas, sino aproximaciones perfectibles.</a:t>
            </a:r>
            <a:endParaRPr lang="es-AR" sz="2000" dirty="0">
              <a:solidFill>
                <a:srgbClr val="FFC000"/>
              </a:solidFill>
              <a:latin typeface="Arial" panose="020B0604020202020204" pitchFamily="34" charset="0"/>
            </a:endParaRPr>
          </a:p>
        </p:txBody>
      </p:sp>
      <p:sp>
        <p:nvSpPr>
          <p:cNvPr id="2" name="CuadroTexto 1">
            <a:extLst>
              <a:ext uri="{FF2B5EF4-FFF2-40B4-BE49-F238E27FC236}">
                <a16:creationId xmlns:a16="http://schemas.microsoft.com/office/drawing/2014/main" id="{BD9EA0B1-DE2C-7703-145C-ED64BF5AB94E}"/>
              </a:ext>
            </a:extLst>
          </p:cNvPr>
          <p:cNvSpPr txBox="1"/>
          <p:nvPr/>
        </p:nvSpPr>
        <p:spPr>
          <a:xfrm>
            <a:off x="629672" y="358906"/>
            <a:ext cx="11075860" cy="584775"/>
          </a:xfrm>
          <a:prstGeom prst="rect">
            <a:avLst/>
          </a:prstGeom>
          <a:noFill/>
        </p:spPr>
        <p:txBody>
          <a:bodyPr wrap="square">
            <a:spAutoFit/>
          </a:bodyPr>
          <a:lstStyle/>
          <a:p>
            <a:pPr>
              <a:defRPr sz="3200" b="1"/>
            </a:pPr>
            <a:r>
              <a:rPr lang="es-AR" dirty="0"/>
              <a:t>¿Está el tema completamente desarrollado?</a:t>
            </a:r>
          </a:p>
        </p:txBody>
      </p:sp>
      <p:sp>
        <p:nvSpPr>
          <p:cNvPr id="4" name="Marcador de pie de página 3"/>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883761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371BC-F665-1EF7-89B1-46795697412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31798D2-4B5B-0864-A6DD-DAAA02916972}"/>
              </a:ext>
            </a:extLst>
          </p:cNvPr>
          <p:cNvSpPr txBox="1"/>
          <p:nvPr/>
        </p:nvSpPr>
        <p:spPr>
          <a:xfrm>
            <a:off x="307911" y="779400"/>
            <a:ext cx="11468454" cy="6678751"/>
          </a:xfrm>
          <a:prstGeom prst="rect">
            <a:avLst/>
          </a:prstGeom>
          <a:noFill/>
        </p:spPr>
        <p:txBody>
          <a:bodyPr wrap="square" rtlCol="0">
            <a:spAutoFit/>
          </a:bodyPr>
          <a:lstStyle/>
          <a:p>
            <a:pPr algn="ctr">
              <a:defRPr sz="2000"/>
            </a:pPr>
            <a:r>
              <a:rPr lang="es-AR" sz="3200" b="1" dirty="0">
                <a:solidFill>
                  <a:srgbClr val="FFC000"/>
                </a:solidFill>
              </a:rPr>
              <a:t>Próximos objetivos: </a:t>
            </a:r>
          </a:p>
          <a:p>
            <a:pPr algn="ctr">
              <a:defRPr sz="2000"/>
            </a:pPr>
            <a:endParaRPr lang="es-AR" sz="3200" b="1" dirty="0">
              <a:solidFill>
                <a:srgbClr val="FFC000"/>
              </a:solidFill>
            </a:endParaRPr>
          </a:p>
          <a:p>
            <a:pPr marL="342900" indent="-342900" algn="just">
              <a:buFont typeface="Arial" panose="020B0604020202020204" pitchFamily="34" charset="0"/>
              <a:buChar char="•"/>
              <a:defRPr sz="2000"/>
            </a:pPr>
            <a:r>
              <a:rPr lang="es-AR" sz="2800" b="1" dirty="0">
                <a:solidFill>
                  <a:srgbClr val="FFC000"/>
                </a:solidFill>
              </a:rPr>
              <a:t>Ampliar la discusión en diferentes ámbitos acerca de la aceptabilidad y verosimilitud de las hipótesis adoptadas.</a:t>
            </a:r>
          </a:p>
          <a:p>
            <a:pPr marL="342900" indent="-342900" algn="just">
              <a:buFont typeface="Arial" panose="020B0604020202020204" pitchFamily="34" charset="0"/>
              <a:buChar char="•"/>
              <a:defRPr sz="2000"/>
            </a:pPr>
            <a:endParaRPr lang="es-AR" sz="2800" b="1" dirty="0">
              <a:solidFill>
                <a:srgbClr val="FFC000"/>
              </a:solidFill>
            </a:endParaRPr>
          </a:p>
          <a:p>
            <a:pPr marL="342900" indent="-342900" algn="just">
              <a:buFont typeface="Arial" panose="020B0604020202020204" pitchFamily="34" charset="0"/>
              <a:buChar char="•"/>
              <a:defRPr sz="2000"/>
            </a:pPr>
            <a:r>
              <a:rPr lang="es-AR" sz="2800" b="1" dirty="0">
                <a:solidFill>
                  <a:srgbClr val="FFC000"/>
                </a:solidFill>
              </a:rPr>
              <a:t>Incorporar mayores y mejores elementos de juicio para el análisis.</a:t>
            </a:r>
          </a:p>
          <a:p>
            <a:pPr algn="just">
              <a:defRPr sz="2000"/>
            </a:pPr>
            <a:endParaRPr lang="es-AR" sz="2800" b="1" dirty="0">
              <a:solidFill>
                <a:srgbClr val="FFC000"/>
              </a:solidFill>
            </a:endParaRPr>
          </a:p>
          <a:p>
            <a:pPr marL="342900" indent="-342900" algn="just">
              <a:buFont typeface="Arial" panose="020B0604020202020204" pitchFamily="34" charset="0"/>
              <a:buChar char="•"/>
              <a:defRPr sz="2000"/>
            </a:pPr>
            <a:r>
              <a:rPr lang="es-AR" sz="2800" b="1" dirty="0">
                <a:solidFill>
                  <a:srgbClr val="FFC000"/>
                </a:solidFill>
              </a:rPr>
              <a:t>Posibilidad de generar  funciones particulares…funciones regionales…</a:t>
            </a:r>
          </a:p>
          <a:p>
            <a:pPr marL="342900" indent="-342900" algn="just">
              <a:buFont typeface="Arial" panose="020B0604020202020204" pitchFamily="34" charset="0"/>
              <a:buChar char="•"/>
              <a:defRPr sz="2000"/>
            </a:pPr>
            <a:endParaRPr lang="es-AR" sz="2800" b="1" dirty="0">
              <a:solidFill>
                <a:srgbClr val="FFC000"/>
              </a:solidFill>
            </a:endParaRPr>
          </a:p>
          <a:p>
            <a:pPr marL="342900" indent="-342900" algn="just">
              <a:buFont typeface="Arial" panose="020B0604020202020204" pitchFamily="34" charset="0"/>
              <a:buChar char="•"/>
              <a:defRPr sz="2000"/>
            </a:pPr>
            <a:r>
              <a:rPr lang="es-AR" sz="2800" b="1" dirty="0">
                <a:solidFill>
                  <a:srgbClr val="FFC000"/>
                </a:solidFill>
              </a:rPr>
              <a:t>Y sobre todo… </a:t>
            </a:r>
            <a:r>
              <a:rPr lang="es-AR" sz="2800" b="1" dirty="0">
                <a:solidFill>
                  <a:srgbClr val="00B050"/>
                </a:solidFill>
              </a:rPr>
              <a:t>que pueda ser de utilidad para la toma de decisiones</a:t>
            </a:r>
            <a:r>
              <a:rPr lang="es-AR" sz="2800" b="1" dirty="0">
                <a:solidFill>
                  <a:srgbClr val="FFC000"/>
                </a:solidFill>
              </a:rPr>
              <a:t>.</a:t>
            </a:r>
          </a:p>
          <a:p>
            <a:pPr marL="342900" indent="-342900">
              <a:buFont typeface="Arial" panose="020B0604020202020204" pitchFamily="34" charset="0"/>
              <a:buChar char="•"/>
              <a:defRPr sz="2000"/>
            </a:pPr>
            <a:endParaRPr lang="es-AR" sz="2400" b="1" dirty="0">
              <a:solidFill>
                <a:srgbClr val="FFC000"/>
              </a:solidFill>
            </a:endParaRPr>
          </a:p>
          <a:p>
            <a:pPr marL="342900" indent="-342900">
              <a:buFont typeface="Arial" panose="020B0604020202020204" pitchFamily="34" charset="0"/>
              <a:buChar char="•"/>
              <a:defRPr sz="2000"/>
            </a:pPr>
            <a:endParaRPr lang="es-AR" b="1" dirty="0">
              <a:solidFill>
                <a:srgbClr val="FFFF00"/>
              </a:solidFill>
            </a:endParaRPr>
          </a:p>
          <a:p>
            <a:pPr marL="342900" indent="-342900">
              <a:buFont typeface="Arial" panose="020B0604020202020204" pitchFamily="34" charset="0"/>
              <a:buChar char="•"/>
              <a:defRPr sz="2000"/>
            </a:pPr>
            <a:endParaRPr lang="es-AR" b="1" dirty="0">
              <a:solidFill>
                <a:srgbClr val="FFFF00"/>
              </a:solidFill>
            </a:endParaRPr>
          </a:p>
          <a:p>
            <a:pPr>
              <a:defRPr sz="2000"/>
            </a:pPr>
            <a:r>
              <a:rPr lang="es-AR" b="1" dirty="0">
                <a:solidFill>
                  <a:srgbClr val="FFFF00"/>
                </a:solidFill>
              </a:rPr>
              <a:t>		</a:t>
            </a:r>
            <a:endParaRPr lang="es-AR" sz="3200" b="1" dirty="0">
              <a:solidFill>
                <a:srgbClr val="FFFF00"/>
              </a:solidFill>
            </a:endParaRPr>
          </a:p>
          <a:p>
            <a:pPr marL="342900" indent="-342900">
              <a:buFont typeface="Arial" panose="020B0604020202020204" pitchFamily="34" charset="0"/>
              <a:buChar char="•"/>
              <a:defRPr sz="2000"/>
            </a:pPr>
            <a:endParaRPr lang="es-AR" b="1" dirty="0">
              <a:solidFill>
                <a:srgbClr val="FFFF00"/>
              </a:solidFill>
            </a:endParaRPr>
          </a:p>
          <a:p>
            <a:endParaRPr lang="es-AR" dirty="0"/>
          </a:p>
          <a:p>
            <a:endParaRPr lang="es-AR" dirty="0"/>
          </a:p>
        </p:txBody>
      </p:sp>
      <p:sp>
        <p:nvSpPr>
          <p:cNvPr id="4" name="Marcador de pie de página 3"/>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067300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0DE01-3F20-1F2E-D688-DBDBF0F60CD1}"/>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0361B15-1C6C-C827-77FC-32C16A99CB6C}"/>
              </a:ext>
            </a:extLst>
          </p:cNvPr>
          <p:cNvSpPr txBox="1"/>
          <p:nvPr/>
        </p:nvSpPr>
        <p:spPr>
          <a:xfrm>
            <a:off x="110836" y="1023769"/>
            <a:ext cx="11831782" cy="5139869"/>
          </a:xfrm>
          <a:prstGeom prst="rect">
            <a:avLst/>
          </a:prstGeom>
          <a:noFill/>
        </p:spPr>
        <p:txBody>
          <a:bodyPr wrap="square" rtlCol="0">
            <a:spAutoFit/>
          </a:bodyPr>
          <a:lstStyle/>
          <a:p>
            <a:pPr algn="ctr"/>
            <a:r>
              <a:rPr lang="es-AR" sz="3200" b="1" dirty="0">
                <a:solidFill>
                  <a:srgbClr val="FFC000"/>
                </a:solidFill>
              </a:rPr>
              <a:t>ENSAYO ABIERTO</a:t>
            </a:r>
          </a:p>
          <a:p>
            <a:endParaRPr lang="es-AR" dirty="0"/>
          </a:p>
          <a:p>
            <a:pPr algn="ctr"/>
            <a:r>
              <a:rPr lang="es-AR" sz="2800" b="1" i="1" dirty="0"/>
              <a:t>“Señal, no ruido. La tendencia que decide”</a:t>
            </a:r>
          </a:p>
          <a:p>
            <a:endParaRPr lang="es-AR" b="1" i="1"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r>
              <a:rPr lang="es-AR" sz="1400" dirty="0"/>
              <a:t>	</a:t>
            </a:r>
          </a:p>
          <a:p>
            <a:r>
              <a:rPr lang="es-AR" sz="2000" dirty="0"/>
              <a:t>      luismarcelocardinali@gmail.com												       noviembre 2025</a:t>
            </a:r>
          </a:p>
          <a:p>
            <a:pPr algn="r"/>
            <a:endParaRPr lang="es-AR" dirty="0"/>
          </a:p>
        </p:txBody>
      </p:sp>
      <p:sp>
        <p:nvSpPr>
          <p:cNvPr id="12" name="TextBox 1">
            <a:extLst>
              <a:ext uri="{FF2B5EF4-FFF2-40B4-BE49-F238E27FC236}">
                <a16:creationId xmlns:a16="http://schemas.microsoft.com/office/drawing/2014/main" id="{43398005-FDEB-587E-D705-EE8ECD8C2475}"/>
              </a:ext>
            </a:extLst>
          </p:cNvPr>
          <p:cNvSpPr txBox="1"/>
          <p:nvPr/>
        </p:nvSpPr>
        <p:spPr>
          <a:xfrm>
            <a:off x="1212306" y="3003568"/>
            <a:ext cx="8242385" cy="2185214"/>
          </a:xfrm>
          <a:prstGeom prst="rect">
            <a:avLst/>
          </a:prstGeom>
          <a:noFill/>
        </p:spPr>
        <p:txBody>
          <a:bodyPr wrap="none">
            <a:spAutoFit/>
          </a:bodyPr>
          <a:lstStyle/>
          <a:p>
            <a:pPr algn="l">
              <a:defRPr sz="4800" b="1"/>
            </a:pPr>
            <a:r>
              <a:rPr lang="es-AR" i="1" dirty="0"/>
              <a:t>Muchas gracias por su atención</a:t>
            </a:r>
          </a:p>
          <a:p>
            <a:pPr algn="l">
              <a:defRPr sz="4800" b="1"/>
            </a:pPr>
            <a:endParaRPr lang="es-AR" i="1" dirty="0"/>
          </a:p>
          <a:p>
            <a:pPr algn="ctr">
              <a:defRPr sz="4800" b="1"/>
            </a:pPr>
            <a:r>
              <a:rPr sz="4000" i="1" dirty="0"/>
              <a:t>¿Preguntas?</a:t>
            </a:r>
          </a:p>
        </p:txBody>
      </p:sp>
      <p:sp>
        <p:nvSpPr>
          <p:cNvPr id="4" name="Marcador de pie de página 3"/>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4269784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E6FE5A-2095-DF7F-1E63-AD9ACEC046E2}"/>
              </a:ext>
            </a:extLst>
          </p:cNvPr>
          <p:cNvSpPr txBox="1"/>
          <p:nvPr/>
        </p:nvSpPr>
        <p:spPr>
          <a:xfrm>
            <a:off x="640080" y="365760"/>
            <a:ext cx="5451301" cy="584775"/>
          </a:xfrm>
          <a:prstGeom prst="rect">
            <a:avLst/>
          </a:prstGeom>
          <a:noFill/>
        </p:spPr>
        <p:txBody>
          <a:bodyPr wrap="none">
            <a:spAutoFit/>
          </a:bodyPr>
          <a:lstStyle/>
          <a:p>
            <a:pPr>
              <a:defRPr sz="3200" b="1"/>
            </a:pPr>
            <a:r>
              <a:rPr lang="es-AR" dirty="0"/>
              <a:t>¿Cómo comenzó todo esto? (1)</a:t>
            </a:r>
            <a:endParaRPr dirty="0"/>
          </a:p>
        </p:txBody>
      </p:sp>
      <p:pic>
        <p:nvPicPr>
          <p:cNvPr id="3" name="Imagen 2">
            <a:extLst>
              <a:ext uri="{FF2B5EF4-FFF2-40B4-BE49-F238E27FC236}">
                <a16:creationId xmlns:a16="http://schemas.microsoft.com/office/drawing/2014/main" id="{D54E5A5C-F145-E451-59B7-3504CCACF5C5}"/>
              </a:ext>
            </a:extLst>
          </p:cNvPr>
          <p:cNvPicPr>
            <a:picLocks noChangeAspect="1"/>
          </p:cNvPicPr>
          <p:nvPr/>
        </p:nvPicPr>
        <p:blipFill>
          <a:blip r:embed="rId2"/>
          <a:stretch>
            <a:fillRect/>
          </a:stretch>
        </p:blipFill>
        <p:spPr>
          <a:xfrm>
            <a:off x="3249243" y="1897742"/>
            <a:ext cx="7519138" cy="3469706"/>
          </a:xfrm>
          <a:prstGeom prst="rect">
            <a:avLst/>
          </a:prstGeom>
        </p:spPr>
      </p:pic>
      <p:sp>
        <p:nvSpPr>
          <p:cNvPr id="4" name="CuadroTexto 3">
            <a:extLst>
              <a:ext uri="{FF2B5EF4-FFF2-40B4-BE49-F238E27FC236}">
                <a16:creationId xmlns:a16="http://schemas.microsoft.com/office/drawing/2014/main" id="{2258BBDF-9247-E65C-31CB-5707560DF2A3}"/>
              </a:ext>
            </a:extLst>
          </p:cNvPr>
          <p:cNvSpPr txBox="1"/>
          <p:nvPr/>
        </p:nvSpPr>
        <p:spPr>
          <a:xfrm>
            <a:off x="473826" y="1704907"/>
            <a:ext cx="2255520" cy="3662541"/>
          </a:xfrm>
          <a:prstGeom prst="rect">
            <a:avLst/>
          </a:prstGeom>
          <a:noFill/>
        </p:spPr>
        <p:txBody>
          <a:bodyPr wrap="square" rtlCol="0">
            <a:spAutoFit/>
          </a:bodyPr>
          <a:lstStyle/>
          <a:p>
            <a:r>
              <a:rPr lang="es-AR" sz="2800" b="1" dirty="0">
                <a:solidFill>
                  <a:srgbClr val="FFC000"/>
                </a:solidFill>
              </a:rPr>
              <a:t>Año 2007</a:t>
            </a:r>
            <a:r>
              <a:rPr lang="es-AR" dirty="0"/>
              <a:t>….una línea de tendencia (color rojo) de EXCEL (®), abre el camino…</a:t>
            </a:r>
          </a:p>
          <a:p>
            <a:endParaRPr lang="es-AR" sz="1200" dirty="0"/>
          </a:p>
          <a:p>
            <a:r>
              <a:rPr lang="es-AR" dirty="0"/>
              <a:t>¿Hay posibilidades de que exista una línea fundamental (secular) que marque ciclos?</a:t>
            </a:r>
          </a:p>
          <a:p>
            <a:endParaRPr lang="es-AR" sz="1200" dirty="0"/>
          </a:p>
          <a:p>
            <a:r>
              <a:rPr lang="es-AR" dirty="0"/>
              <a:t>¿Y como se puede hacer para tratar de modelarla? </a:t>
            </a:r>
          </a:p>
        </p:txBody>
      </p:sp>
      <p:sp>
        <p:nvSpPr>
          <p:cNvPr id="6" name="CuadroTexto 5">
            <a:extLst>
              <a:ext uri="{FF2B5EF4-FFF2-40B4-BE49-F238E27FC236}">
                <a16:creationId xmlns:a16="http://schemas.microsoft.com/office/drawing/2014/main" id="{B2B01C6D-2E22-17C1-B0D5-C4A7A83A8746}"/>
              </a:ext>
            </a:extLst>
          </p:cNvPr>
          <p:cNvSpPr txBox="1"/>
          <p:nvPr/>
        </p:nvSpPr>
        <p:spPr>
          <a:xfrm>
            <a:off x="5126714" y="1284795"/>
            <a:ext cx="4604146" cy="461665"/>
          </a:xfrm>
          <a:prstGeom prst="rect">
            <a:avLst/>
          </a:prstGeom>
          <a:noFill/>
        </p:spPr>
        <p:txBody>
          <a:bodyPr wrap="none" rtlCol="0">
            <a:spAutoFit/>
          </a:bodyPr>
          <a:lstStyle/>
          <a:p>
            <a:r>
              <a:rPr lang="es-ES" sz="2400" b="1" dirty="0"/>
              <a:t>Con el río Paraná en Posadas</a:t>
            </a:r>
          </a:p>
        </p:txBody>
      </p:sp>
      <p:sp>
        <p:nvSpPr>
          <p:cNvPr id="7" name="Marcador de pie de página 6"/>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2148652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224081-ABD2-3B30-8831-A69729EC515B}"/>
              </a:ext>
            </a:extLst>
          </p:cNvPr>
          <p:cNvSpPr txBox="1"/>
          <p:nvPr/>
        </p:nvSpPr>
        <p:spPr>
          <a:xfrm>
            <a:off x="681164" y="1516692"/>
            <a:ext cx="10826496" cy="3939540"/>
          </a:xfrm>
          <a:prstGeom prst="rect">
            <a:avLst/>
          </a:prstGeom>
          <a:noFill/>
        </p:spPr>
        <p:txBody>
          <a:bodyPr wrap="square">
            <a:spAutoFit/>
          </a:bodyPr>
          <a:lstStyle/>
          <a:p>
            <a:pPr>
              <a:defRPr sz="2000"/>
            </a:pPr>
            <a:r>
              <a:rPr lang="es-AR" sz="2400" b="1" dirty="0">
                <a:solidFill>
                  <a:srgbClr val="FFC000"/>
                </a:solidFill>
              </a:rPr>
              <a:t>Exploración de posibles líneas seculares en los caudales medios anuales del Paraná.</a:t>
            </a:r>
          </a:p>
          <a:p>
            <a:pPr>
              <a:defRPr sz="2000"/>
            </a:pPr>
            <a:endParaRPr lang="es-AR" b="1" dirty="0"/>
          </a:p>
          <a:p>
            <a:pPr marL="342900" indent="-342900">
              <a:buClr>
                <a:srgbClr val="FFC000"/>
              </a:buClr>
              <a:buFont typeface="Wingdings" panose="05000000000000000000" pitchFamily="2" charset="2"/>
              <a:buChar char="§"/>
              <a:defRPr sz="2000"/>
            </a:pPr>
            <a:r>
              <a:rPr lang="es-AR" dirty="0"/>
              <a:t>Evaluar si existe una posible estructura oscilatoria de largo plazo.</a:t>
            </a:r>
          </a:p>
          <a:p>
            <a:pPr marL="342900" indent="-342900">
              <a:buClr>
                <a:srgbClr val="FFC000"/>
              </a:buClr>
              <a:buFont typeface="Wingdings" panose="05000000000000000000" pitchFamily="2" charset="2"/>
              <a:buChar char="§"/>
              <a:defRPr sz="2000"/>
            </a:pPr>
            <a:endParaRPr lang="es-AR" dirty="0"/>
          </a:p>
          <a:p>
            <a:pPr marL="342900" indent="-342900">
              <a:buClr>
                <a:srgbClr val="FFC000"/>
              </a:buClr>
              <a:buFont typeface="Wingdings" panose="05000000000000000000" pitchFamily="2" charset="2"/>
              <a:buChar char="§"/>
              <a:defRPr sz="2000"/>
            </a:pPr>
            <a:r>
              <a:rPr lang="es-AR" dirty="0"/>
              <a:t>Utilizar funciones armónicas de muy baja frecuencia para modelar la serie.</a:t>
            </a:r>
          </a:p>
          <a:p>
            <a:pPr marL="342900" indent="-342900">
              <a:buClr>
                <a:srgbClr val="FFC000"/>
              </a:buClr>
              <a:buFont typeface="Wingdings" panose="05000000000000000000" pitchFamily="2" charset="2"/>
              <a:buChar char="§"/>
              <a:defRPr sz="2000"/>
            </a:pPr>
            <a:endParaRPr lang="es-AR" dirty="0"/>
          </a:p>
          <a:p>
            <a:pPr marL="342900" indent="-342900">
              <a:buClr>
                <a:srgbClr val="FFC000"/>
              </a:buClr>
              <a:buFont typeface="Wingdings" panose="05000000000000000000" pitchFamily="2" charset="2"/>
              <a:buChar char="§"/>
              <a:defRPr sz="2000"/>
            </a:pPr>
            <a:r>
              <a:rPr lang="es-AR" dirty="0"/>
              <a:t>Definir la menor cantidad de funciones armónicas posibles (principio de parsimonia).</a:t>
            </a:r>
          </a:p>
          <a:p>
            <a:pPr marL="342900" indent="-342900">
              <a:buClr>
                <a:srgbClr val="FFC000"/>
              </a:buClr>
              <a:buFont typeface="Wingdings" panose="05000000000000000000" pitchFamily="2" charset="2"/>
              <a:buChar char="§"/>
              <a:defRPr sz="2000"/>
            </a:pPr>
            <a:endParaRPr lang="es-AR" dirty="0"/>
          </a:p>
          <a:p>
            <a:pPr>
              <a:defRPr sz="2000"/>
            </a:pPr>
            <a:endParaRPr lang="es-AR" dirty="0"/>
          </a:p>
          <a:p>
            <a:pPr>
              <a:defRPr sz="2000"/>
            </a:pPr>
            <a:r>
              <a:rPr lang="es-AR" sz="2400" b="1" dirty="0">
                <a:solidFill>
                  <a:srgbClr val="FFC000"/>
                </a:solidFill>
              </a:rPr>
              <a:t>Resultados de la exploración</a:t>
            </a:r>
            <a:r>
              <a:rPr lang="es-AR" dirty="0"/>
              <a:t>.</a:t>
            </a:r>
          </a:p>
          <a:p>
            <a:pPr>
              <a:defRPr sz="2000"/>
            </a:pPr>
            <a:endParaRPr lang="es-AR" dirty="0"/>
          </a:p>
          <a:p>
            <a:pPr marL="342900" indent="-342900">
              <a:buClr>
                <a:srgbClr val="FFC000"/>
              </a:buClr>
              <a:buFont typeface="Wingdings" panose="05000000000000000000" pitchFamily="2" charset="2"/>
              <a:buChar char="§"/>
              <a:defRPr sz="2000"/>
            </a:pPr>
            <a:r>
              <a:rPr lang="es-AR" sz="2000" dirty="0"/>
              <a:t>Con 3 funciones armónicas, los resultados comenzaron a ser interesantes…</a:t>
            </a:r>
          </a:p>
        </p:txBody>
      </p:sp>
      <p:sp>
        <p:nvSpPr>
          <p:cNvPr id="4" name="TextBox 1">
            <a:extLst>
              <a:ext uri="{FF2B5EF4-FFF2-40B4-BE49-F238E27FC236}">
                <a16:creationId xmlns:a16="http://schemas.microsoft.com/office/drawing/2014/main" id="{52224C3B-9243-2CBC-A996-D285E76008C2}"/>
              </a:ext>
            </a:extLst>
          </p:cNvPr>
          <p:cNvSpPr txBox="1"/>
          <p:nvPr/>
        </p:nvSpPr>
        <p:spPr>
          <a:xfrm>
            <a:off x="640080" y="365760"/>
            <a:ext cx="5451301" cy="584775"/>
          </a:xfrm>
          <a:prstGeom prst="rect">
            <a:avLst/>
          </a:prstGeom>
          <a:noFill/>
        </p:spPr>
        <p:txBody>
          <a:bodyPr wrap="none">
            <a:spAutoFit/>
          </a:bodyPr>
          <a:lstStyle/>
          <a:p>
            <a:pPr>
              <a:defRPr sz="3200" b="1"/>
            </a:pPr>
            <a:r>
              <a:rPr lang="es-AR" dirty="0"/>
              <a:t>¿Cómo comenzó todo esto? (2)</a:t>
            </a:r>
            <a:endParaRPr dirty="0"/>
          </a:p>
        </p:txBody>
      </p:sp>
      <p:sp>
        <p:nvSpPr>
          <p:cNvPr id="5" name="Marcador de pie de página 4"/>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342953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A3D9C-679D-AA48-8248-2EBFD323E00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047CD37-3ED4-36E7-0DC8-30A1C43B1FE0}"/>
              </a:ext>
            </a:extLst>
          </p:cNvPr>
          <p:cNvSpPr txBox="1"/>
          <p:nvPr/>
        </p:nvSpPr>
        <p:spPr>
          <a:xfrm>
            <a:off x="1623155" y="1524624"/>
            <a:ext cx="10360365" cy="1631216"/>
          </a:xfrm>
          <a:prstGeom prst="rect">
            <a:avLst/>
          </a:prstGeom>
          <a:noFill/>
        </p:spPr>
        <p:txBody>
          <a:bodyPr wrap="square">
            <a:spAutoFit/>
          </a:bodyPr>
          <a:lstStyle/>
          <a:p>
            <a:pPr>
              <a:defRPr sz="2000"/>
            </a:pPr>
            <a:r>
              <a:rPr lang="es-AR" b="1" dirty="0">
                <a:solidFill>
                  <a:srgbClr val="FFC000"/>
                </a:solidFill>
              </a:rPr>
              <a:t>Metodología utilizada para obtener la línea secular.</a:t>
            </a:r>
          </a:p>
          <a:p>
            <a:pPr>
              <a:defRPr sz="2000"/>
            </a:pPr>
            <a:endParaRPr lang="es-AR" b="1" u="sng" dirty="0"/>
          </a:p>
          <a:p>
            <a:pPr>
              <a:defRPr sz="2000"/>
            </a:pPr>
            <a:r>
              <a:rPr lang="es-AR" sz="2000" dirty="0"/>
              <a:t>                                  Función de caudales estandarizados Z(x) </a:t>
            </a:r>
            <a:endParaRPr lang="es-AR" b="1" u="sng" dirty="0"/>
          </a:p>
          <a:p>
            <a:pPr>
              <a:defRPr sz="2000"/>
            </a:pPr>
            <a:endParaRPr lang="es-AR" b="1" dirty="0"/>
          </a:p>
          <a:p>
            <a:pPr>
              <a:defRPr sz="2000"/>
            </a:pPr>
            <a:endParaRPr lang="es-AR" b="1" dirty="0"/>
          </a:p>
        </p:txBody>
      </p:sp>
      <p:sp>
        <p:nvSpPr>
          <p:cNvPr id="4" name="TextBox 1">
            <a:extLst>
              <a:ext uri="{FF2B5EF4-FFF2-40B4-BE49-F238E27FC236}">
                <a16:creationId xmlns:a16="http://schemas.microsoft.com/office/drawing/2014/main" id="{B118584D-ABBE-267B-6FE4-E19C0F1F2876}"/>
              </a:ext>
            </a:extLst>
          </p:cNvPr>
          <p:cNvSpPr txBox="1"/>
          <p:nvPr/>
        </p:nvSpPr>
        <p:spPr>
          <a:xfrm>
            <a:off x="640080" y="365760"/>
            <a:ext cx="4668266" cy="584775"/>
          </a:xfrm>
          <a:prstGeom prst="rect">
            <a:avLst/>
          </a:prstGeom>
          <a:noFill/>
        </p:spPr>
        <p:txBody>
          <a:bodyPr wrap="none">
            <a:spAutoFit/>
          </a:bodyPr>
          <a:lstStyle/>
          <a:p>
            <a:pPr>
              <a:defRPr sz="3200" b="1"/>
            </a:pPr>
            <a:r>
              <a:rPr lang="es-AR" dirty="0"/>
              <a:t>Primeros resultados (1)</a:t>
            </a:r>
            <a:endParaRPr dirty="0"/>
          </a:p>
        </p:txBody>
      </p:sp>
      <p:pic>
        <p:nvPicPr>
          <p:cNvPr id="2" name="Imagen 1">
            <a:extLst>
              <a:ext uri="{FF2B5EF4-FFF2-40B4-BE49-F238E27FC236}">
                <a16:creationId xmlns:a16="http://schemas.microsoft.com/office/drawing/2014/main" id="{34C249F6-EB70-8B13-1EC3-5A4444CD22B4}"/>
              </a:ext>
            </a:extLst>
          </p:cNvPr>
          <p:cNvPicPr>
            <a:picLocks noChangeAspect="1"/>
          </p:cNvPicPr>
          <p:nvPr/>
        </p:nvPicPr>
        <p:blipFill>
          <a:blip r:embed="rId2"/>
          <a:stretch>
            <a:fillRect/>
          </a:stretch>
        </p:blipFill>
        <p:spPr>
          <a:xfrm>
            <a:off x="1623156" y="2578813"/>
            <a:ext cx="8942511" cy="1267968"/>
          </a:xfrm>
          <a:prstGeom prst="rect">
            <a:avLst/>
          </a:prstGeom>
        </p:spPr>
      </p:pic>
      <p:sp>
        <p:nvSpPr>
          <p:cNvPr id="6" name="CuadroTexto 5">
            <a:extLst>
              <a:ext uri="{FF2B5EF4-FFF2-40B4-BE49-F238E27FC236}">
                <a16:creationId xmlns:a16="http://schemas.microsoft.com/office/drawing/2014/main" id="{681A491D-3E8E-CF23-F3C9-716F975A3DBE}"/>
              </a:ext>
            </a:extLst>
          </p:cNvPr>
          <p:cNvSpPr txBox="1"/>
          <p:nvPr/>
        </p:nvSpPr>
        <p:spPr>
          <a:xfrm>
            <a:off x="1066801" y="4784118"/>
            <a:ext cx="9371060" cy="1253164"/>
          </a:xfrm>
          <a:prstGeom prst="rect">
            <a:avLst/>
          </a:prstGeom>
          <a:noFill/>
        </p:spPr>
        <p:txBody>
          <a:bodyPr wrap="square">
            <a:spAutoFit/>
          </a:bodyPr>
          <a:lstStyle/>
          <a:p>
            <a:pPr lvl="0" algn="just">
              <a:lnSpc>
                <a:spcPct val="115000"/>
              </a:lnSpc>
              <a:spcAft>
                <a:spcPts val="800"/>
              </a:spcAft>
            </a:pPr>
            <a:r>
              <a:rPr lang="es-AR" sz="1800" kern="100" dirty="0">
                <a:effectLst/>
                <a:latin typeface="Aptos" panose="020B0004020202020204" pitchFamily="34" charset="0"/>
                <a:ea typeface="Aptos" panose="020B0004020202020204" pitchFamily="34" charset="0"/>
                <a:cs typeface="Times New Roman" panose="02020603050405020304" pitchFamily="18" charset="0"/>
              </a:rPr>
              <a:t>Caudales estandarizados Z: restados del valor medio y divididos por desvío estándar. </a:t>
            </a:r>
          </a:p>
          <a:p>
            <a:pPr lvl="0" algn="just">
              <a:lnSpc>
                <a:spcPct val="115000"/>
              </a:lnSpc>
              <a:spcAft>
                <a:spcPts val="800"/>
              </a:spcAft>
            </a:pPr>
            <a:r>
              <a:rPr lang="es-AR" sz="1800" kern="100" dirty="0">
                <a:effectLst/>
                <a:latin typeface="Aptos" panose="020B0004020202020204" pitchFamily="34" charset="0"/>
                <a:ea typeface="Aptos" panose="020B0004020202020204" pitchFamily="34" charset="0"/>
                <a:cs typeface="Times New Roman" panose="02020603050405020304" pitchFamily="18" charset="0"/>
              </a:rPr>
              <a:t>A partir de allí la búsqueda de funciones armónicas, y residuo con media = 0 y desvío =1.</a:t>
            </a:r>
          </a:p>
          <a:p>
            <a:pPr lvl="0" algn="just">
              <a:lnSpc>
                <a:spcPct val="115000"/>
              </a:lnSpc>
              <a:spcAft>
                <a:spcPts val="800"/>
              </a:spcAft>
            </a:pPr>
            <a:r>
              <a:rPr lang="es-AR" sz="1800" b="1" kern="100" dirty="0">
                <a:effectLst/>
                <a:latin typeface="Aptos" panose="020B0004020202020204" pitchFamily="34" charset="0"/>
                <a:ea typeface="Aptos" panose="020B0004020202020204" pitchFamily="34" charset="0"/>
                <a:cs typeface="Times New Roman" panose="02020603050405020304" pitchFamily="18" charset="0"/>
              </a:rPr>
              <a:t>Serie utilizada = 1901 -2006.</a:t>
            </a:r>
          </a:p>
        </p:txBody>
      </p:sp>
      <p:sp>
        <p:nvSpPr>
          <p:cNvPr id="7" name="CuadroTexto 6">
            <a:extLst>
              <a:ext uri="{FF2B5EF4-FFF2-40B4-BE49-F238E27FC236}">
                <a16:creationId xmlns:a16="http://schemas.microsoft.com/office/drawing/2014/main" id="{08B25070-9681-9F99-0317-0EEF707FFB38}"/>
              </a:ext>
            </a:extLst>
          </p:cNvPr>
          <p:cNvSpPr txBox="1"/>
          <p:nvPr/>
        </p:nvSpPr>
        <p:spPr>
          <a:xfrm>
            <a:off x="4189446" y="3893439"/>
            <a:ext cx="2004075" cy="584775"/>
          </a:xfrm>
          <a:prstGeom prst="rect">
            <a:avLst/>
          </a:prstGeom>
          <a:noFill/>
        </p:spPr>
        <p:txBody>
          <a:bodyPr wrap="none" rtlCol="0">
            <a:spAutoFit/>
          </a:bodyPr>
          <a:lstStyle/>
          <a:p>
            <a:r>
              <a:rPr lang="es-ES" sz="3200" dirty="0"/>
              <a:t>“Música”</a:t>
            </a:r>
          </a:p>
        </p:txBody>
      </p:sp>
      <p:sp>
        <p:nvSpPr>
          <p:cNvPr id="8" name="CuadroTexto 7">
            <a:extLst>
              <a:ext uri="{FF2B5EF4-FFF2-40B4-BE49-F238E27FC236}">
                <a16:creationId xmlns:a16="http://schemas.microsoft.com/office/drawing/2014/main" id="{805B5C95-63B2-3D09-9436-27DD18A7B733}"/>
              </a:ext>
            </a:extLst>
          </p:cNvPr>
          <p:cNvSpPr txBox="1"/>
          <p:nvPr/>
        </p:nvSpPr>
        <p:spPr>
          <a:xfrm>
            <a:off x="7878148" y="3893440"/>
            <a:ext cx="1720343" cy="584775"/>
          </a:xfrm>
          <a:prstGeom prst="rect">
            <a:avLst/>
          </a:prstGeom>
          <a:noFill/>
        </p:spPr>
        <p:txBody>
          <a:bodyPr wrap="none" rtlCol="0">
            <a:spAutoFit/>
          </a:bodyPr>
          <a:lstStyle/>
          <a:p>
            <a:r>
              <a:rPr lang="es-ES" sz="3200" dirty="0"/>
              <a:t>“Ruido”</a:t>
            </a:r>
          </a:p>
        </p:txBody>
      </p:sp>
      <p:sp>
        <p:nvSpPr>
          <p:cNvPr id="10" name="Marcador de pie de página 9"/>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418350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EF9B-363E-3592-6E68-5C4D473D088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C5C40E5-99FD-E887-7772-B82119D0EBC5}"/>
              </a:ext>
            </a:extLst>
          </p:cNvPr>
          <p:cNvSpPr txBox="1"/>
          <p:nvPr/>
        </p:nvSpPr>
        <p:spPr>
          <a:xfrm>
            <a:off x="2076498" y="1457558"/>
            <a:ext cx="7871235" cy="892552"/>
          </a:xfrm>
          <a:prstGeom prst="rect">
            <a:avLst/>
          </a:prstGeom>
          <a:noFill/>
        </p:spPr>
        <p:txBody>
          <a:bodyPr wrap="square">
            <a:spAutoFit/>
          </a:bodyPr>
          <a:lstStyle/>
          <a:p>
            <a:pPr algn="ctr">
              <a:defRPr sz="2000"/>
            </a:pPr>
            <a:r>
              <a:rPr lang="es-AR" sz="3200" b="1" dirty="0">
                <a:solidFill>
                  <a:srgbClr val="FFC000"/>
                </a:solidFill>
              </a:rPr>
              <a:t>Tres Funciones armónicas obtenidas (Z</a:t>
            </a:r>
            <a:r>
              <a:rPr lang="es-AR" sz="3200" b="1" baseline="-25000" dirty="0">
                <a:solidFill>
                  <a:srgbClr val="FFC000"/>
                </a:solidFill>
              </a:rPr>
              <a:t>sin</a:t>
            </a:r>
            <a:r>
              <a:rPr lang="es-AR" sz="3200" b="1" dirty="0">
                <a:solidFill>
                  <a:srgbClr val="FFC000"/>
                </a:solidFill>
              </a:rPr>
              <a:t>)</a:t>
            </a:r>
          </a:p>
          <a:p>
            <a:pPr algn="ctr">
              <a:defRPr sz="2000"/>
            </a:pPr>
            <a:r>
              <a:rPr lang="es-AR" sz="2000" dirty="0"/>
              <a:t>                                 </a:t>
            </a:r>
            <a:endParaRPr lang="es-AR" b="1" dirty="0"/>
          </a:p>
        </p:txBody>
      </p:sp>
      <p:sp>
        <p:nvSpPr>
          <p:cNvPr id="4" name="TextBox 1">
            <a:extLst>
              <a:ext uri="{FF2B5EF4-FFF2-40B4-BE49-F238E27FC236}">
                <a16:creationId xmlns:a16="http://schemas.microsoft.com/office/drawing/2014/main" id="{D4D93607-1928-1F33-8C9C-C1E5F61F72F3}"/>
              </a:ext>
            </a:extLst>
          </p:cNvPr>
          <p:cNvSpPr txBox="1"/>
          <p:nvPr/>
        </p:nvSpPr>
        <p:spPr>
          <a:xfrm>
            <a:off x="640080" y="365760"/>
            <a:ext cx="4668266" cy="584775"/>
          </a:xfrm>
          <a:prstGeom prst="rect">
            <a:avLst/>
          </a:prstGeom>
          <a:noFill/>
        </p:spPr>
        <p:txBody>
          <a:bodyPr wrap="none">
            <a:spAutoFit/>
          </a:bodyPr>
          <a:lstStyle/>
          <a:p>
            <a:pPr>
              <a:defRPr sz="3200" b="1"/>
            </a:pPr>
            <a:r>
              <a:rPr lang="es-AR" dirty="0"/>
              <a:t>Primeros resultados (1)</a:t>
            </a:r>
            <a:endParaRPr dirty="0"/>
          </a:p>
        </p:txBody>
      </p:sp>
      <p:pic>
        <p:nvPicPr>
          <p:cNvPr id="10" name="Imagen 9" descr="Texto&#10;&#10;El contenido generado por IA puede ser incorrecto.">
            <a:extLst>
              <a:ext uri="{FF2B5EF4-FFF2-40B4-BE49-F238E27FC236}">
                <a16:creationId xmlns:a16="http://schemas.microsoft.com/office/drawing/2014/main" id="{869CBE66-6762-A330-FFF3-07A95F369EEC}"/>
              </a:ext>
            </a:extLst>
          </p:cNvPr>
          <p:cNvPicPr>
            <a:picLocks noChangeAspect="1"/>
          </p:cNvPicPr>
          <p:nvPr/>
        </p:nvPicPr>
        <p:blipFill>
          <a:blip r:embed="rId2"/>
          <a:stretch>
            <a:fillRect/>
          </a:stretch>
        </p:blipFill>
        <p:spPr>
          <a:xfrm>
            <a:off x="8019288" y="0"/>
            <a:ext cx="2418572" cy="417692"/>
          </a:xfrm>
          <a:prstGeom prst="rect">
            <a:avLst/>
          </a:prstGeom>
        </p:spPr>
      </p:pic>
      <p:sp>
        <p:nvSpPr>
          <p:cNvPr id="2" name="CuadroTexto 1">
            <a:extLst>
              <a:ext uri="{FF2B5EF4-FFF2-40B4-BE49-F238E27FC236}">
                <a16:creationId xmlns:a16="http://schemas.microsoft.com/office/drawing/2014/main" id="{E580C37A-73EE-F54E-3479-682880A97D0F}"/>
              </a:ext>
            </a:extLst>
          </p:cNvPr>
          <p:cNvSpPr txBox="1"/>
          <p:nvPr/>
        </p:nvSpPr>
        <p:spPr>
          <a:xfrm>
            <a:off x="640080" y="2433363"/>
            <a:ext cx="11348363" cy="3416320"/>
          </a:xfrm>
          <a:prstGeom prst="rect">
            <a:avLst/>
          </a:prstGeom>
          <a:noFill/>
        </p:spPr>
        <p:txBody>
          <a:bodyPr wrap="none" rtlCol="0">
            <a:spAutoFit/>
          </a:bodyPr>
          <a:lstStyle/>
          <a:p>
            <a:r>
              <a:rPr lang="es-ES" sz="2400" dirty="0"/>
              <a:t>Las armónicas aisladas con esa metodología tenían períodos en </a:t>
            </a:r>
            <a:r>
              <a:rPr lang="es-ES" sz="2400" u="sng" dirty="0"/>
              <a:t>3 rangos identificables</a:t>
            </a:r>
          </a:p>
          <a:p>
            <a:endParaRPr lang="es-ES" sz="2400" dirty="0"/>
          </a:p>
          <a:p>
            <a:pPr marL="342900" indent="-342900">
              <a:buClr>
                <a:srgbClr val="FFC000"/>
              </a:buClr>
              <a:buFont typeface="Wingdings" panose="05000000000000000000" pitchFamily="2" charset="2"/>
              <a:buChar char="§"/>
            </a:pPr>
            <a:r>
              <a:rPr lang="es-ES" sz="2400" dirty="0"/>
              <a:t>Entre 60 y 70 años</a:t>
            </a:r>
          </a:p>
          <a:p>
            <a:pPr marL="342900" indent="-342900">
              <a:buClr>
                <a:srgbClr val="FFC000"/>
              </a:buClr>
              <a:buFont typeface="Wingdings" panose="05000000000000000000" pitchFamily="2" charset="2"/>
              <a:buChar char="§"/>
            </a:pPr>
            <a:endParaRPr lang="es-ES" sz="2400" dirty="0"/>
          </a:p>
          <a:p>
            <a:pPr marL="342900" indent="-342900">
              <a:buClr>
                <a:srgbClr val="FFC000"/>
              </a:buClr>
              <a:buFont typeface="Wingdings" panose="05000000000000000000" pitchFamily="2" charset="2"/>
              <a:buChar char="§"/>
            </a:pPr>
            <a:r>
              <a:rPr lang="es-ES" sz="2400" dirty="0"/>
              <a:t>Entre 100 y 110 años</a:t>
            </a:r>
          </a:p>
          <a:p>
            <a:pPr marL="342900" indent="-342900">
              <a:buClr>
                <a:srgbClr val="FFC000"/>
              </a:buClr>
              <a:buFont typeface="Wingdings" panose="05000000000000000000" pitchFamily="2" charset="2"/>
              <a:buChar char="§"/>
            </a:pPr>
            <a:endParaRPr lang="es-ES" sz="2400" dirty="0"/>
          </a:p>
          <a:p>
            <a:pPr marL="342900" indent="-342900">
              <a:buClr>
                <a:srgbClr val="FFC000"/>
              </a:buClr>
              <a:buFont typeface="Wingdings" panose="05000000000000000000" pitchFamily="2" charset="2"/>
              <a:buChar char="§"/>
            </a:pPr>
            <a:r>
              <a:rPr lang="es-ES" sz="2400" dirty="0"/>
              <a:t>Entre 350 y 370 años</a:t>
            </a:r>
          </a:p>
          <a:p>
            <a:pPr marL="285750" indent="-285750">
              <a:buFont typeface="Arial" panose="020B0604020202020204" pitchFamily="34" charset="0"/>
              <a:buChar char="•"/>
            </a:pPr>
            <a:endParaRPr lang="es-ES" sz="2400" dirty="0"/>
          </a:p>
          <a:p>
            <a:r>
              <a:rPr lang="es-ES" sz="2400" dirty="0"/>
              <a:t>														Ya volveremos a eso de los períodos…</a:t>
            </a:r>
          </a:p>
        </p:txBody>
      </p:sp>
      <p:sp>
        <p:nvSpPr>
          <p:cNvPr id="6" name="Marcador de pie de página 5"/>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41577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74C3F-CD37-E0DA-1223-6B3C3E06F3E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AFA7DDF-E5C6-366E-D970-033D1FB702FB}"/>
              </a:ext>
            </a:extLst>
          </p:cNvPr>
          <p:cNvSpPr txBox="1"/>
          <p:nvPr/>
        </p:nvSpPr>
        <p:spPr>
          <a:xfrm>
            <a:off x="527721" y="976790"/>
            <a:ext cx="10249865" cy="400110"/>
          </a:xfrm>
          <a:prstGeom prst="rect">
            <a:avLst/>
          </a:prstGeom>
          <a:noFill/>
        </p:spPr>
        <p:txBody>
          <a:bodyPr wrap="square">
            <a:spAutoFit/>
          </a:bodyPr>
          <a:lstStyle/>
          <a:p>
            <a:pPr algn="ctr">
              <a:defRPr sz="2000"/>
            </a:pPr>
            <a:r>
              <a:rPr lang="es-AR" b="1" dirty="0"/>
              <a:t>Veamos a donde llegamos desde la función inicial de EXCEL (ahora celeste)…</a:t>
            </a:r>
          </a:p>
        </p:txBody>
      </p:sp>
      <p:sp>
        <p:nvSpPr>
          <p:cNvPr id="4" name="TextBox 1">
            <a:extLst>
              <a:ext uri="{FF2B5EF4-FFF2-40B4-BE49-F238E27FC236}">
                <a16:creationId xmlns:a16="http://schemas.microsoft.com/office/drawing/2014/main" id="{C5CF83EC-8F38-548C-1B88-8E9257E13A75}"/>
              </a:ext>
            </a:extLst>
          </p:cNvPr>
          <p:cNvSpPr txBox="1"/>
          <p:nvPr/>
        </p:nvSpPr>
        <p:spPr>
          <a:xfrm>
            <a:off x="640080" y="365760"/>
            <a:ext cx="4668266" cy="584775"/>
          </a:xfrm>
          <a:prstGeom prst="rect">
            <a:avLst/>
          </a:prstGeom>
          <a:noFill/>
        </p:spPr>
        <p:txBody>
          <a:bodyPr wrap="none">
            <a:spAutoFit/>
          </a:bodyPr>
          <a:lstStyle/>
          <a:p>
            <a:pPr>
              <a:defRPr sz="3200" b="1"/>
            </a:pPr>
            <a:r>
              <a:rPr lang="es-AR" dirty="0"/>
              <a:t>Primeros resultados (2)</a:t>
            </a:r>
            <a:endParaRPr dirty="0"/>
          </a:p>
        </p:txBody>
      </p:sp>
      <p:pic>
        <p:nvPicPr>
          <p:cNvPr id="5" name="Imagen 4">
            <a:extLst>
              <a:ext uri="{FF2B5EF4-FFF2-40B4-BE49-F238E27FC236}">
                <a16:creationId xmlns:a16="http://schemas.microsoft.com/office/drawing/2014/main" id="{D6BE1710-B7C9-5AD7-6516-A3D219346FF7}"/>
              </a:ext>
            </a:extLst>
          </p:cNvPr>
          <p:cNvPicPr>
            <a:picLocks noChangeAspect="1"/>
          </p:cNvPicPr>
          <p:nvPr/>
        </p:nvPicPr>
        <p:blipFill>
          <a:blip r:embed="rId3"/>
          <a:stretch>
            <a:fillRect/>
          </a:stretch>
        </p:blipFill>
        <p:spPr>
          <a:xfrm>
            <a:off x="1524000" y="1407102"/>
            <a:ext cx="8257309" cy="3665128"/>
          </a:xfrm>
          <a:prstGeom prst="rect">
            <a:avLst/>
          </a:prstGeom>
        </p:spPr>
      </p:pic>
      <p:sp>
        <p:nvSpPr>
          <p:cNvPr id="8" name="CuadroTexto 7">
            <a:extLst>
              <a:ext uri="{FF2B5EF4-FFF2-40B4-BE49-F238E27FC236}">
                <a16:creationId xmlns:a16="http://schemas.microsoft.com/office/drawing/2014/main" id="{B186DF59-3ED2-A124-939A-F8DE613F7048}"/>
              </a:ext>
            </a:extLst>
          </p:cNvPr>
          <p:cNvSpPr txBox="1"/>
          <p:nvPr/>
        </p:nvSpPr>
        <p:spPr>
          <a:xfrm>
            <a:off x="527720" y="5120903"/>
            <a:ext cx="10819833" cy="1077218"/>
          </a:xfrm>
          <a:prstGeom prst="rect">
            <a:avLst/>
          </a:prstGeom>
          <a:noFill/>
        </p:spPr>
        <p:txBody>
          <a:bodyPr wrap="square" rtlCol="0">
            <a:spAutoFit/>
          </a:bodyPr>
          <a:lstStyle/>
          <a:p>
            <a:pPr algn="ctr"/>
            <a:r>
              <a:rPr lang="es-AR" sz="2400" b="1" dirty="0">
                <a:solidFill>
                  <a:srgbClr val="FFC000"/>
                </a:solidFill>
              </a:rPr>
              <a:t>La “delgada línea roja” ajusta bien…¿ y algo más ?</a:t>
            </a:r>
          </a:p>
          <a:p>
            <a:endParaRPr lang="es-AR" sz="1200" b="1" dirty="0">
              <a:solidFill>
                <a:srgbClr val="FFFF00"/>
              </a:solidFill>
            </a:endParaRPr>
          </a:p>
          <a:p>
            <a:r>
              <a:rPr lang="es-AR" sz="2400" b="1" dirty="0">
                <a:solidFill>
                  <a:schemeClr val="tx1">
                    <a:lumMod val="95000"/>
                  </a:schemeClr>
                </a:solidFill>
              </a:rPr>
              <a:t>          Si…los resultados mostraban una tendencia de largo plazo hacia la baja</a:t>
            </a:r>
            <a:r>
              <a:rPr lang="es-AR" sz="2800" b="1" dirty="0">
                <a:solidFill>
                  <a:schemeClr val="tx1">
                    <a:lumMod val="95000"/>
                  </a:schemeClr>
                </a:solidFill>
              </a:rPr>
              <a:t>.</a:t>
            </a:r>
          </a:p>
        </p:txBody>
      </p:sp>
      <p:pic>
        <p:nvPicPr>
          <p:cNvPr id="2" name="Imagen 1" descr="Texto&#10;&#10;El contenido generado por IA puede ser incorrecto.">
            <a:extLst>
              <a:ext uri="{FF2B5EF4-FFF2-40B4-BE49-F238E27FC236}">
                <a16:creationId xmlns:a16="http://schemas.microsoft.com/office/drawing/2014/main" id="{1C518155-3C07-5EE2-19CD-829C547C3CEA}"/>
              </a:ext>
            </a:extLst>
          </p:cNvPr>
          <p:cNvPicPr>
            <a:picLocks noChangeAspect="1"/>
          </p:cNvPicPr>
          <p:nvPr/>
        </p:nvPicPr>
        <p:blipFill>
          <a:blip r:embed="rId4"/>
          <a:stretch>
            <a:fillRect/>
          </a:stretch>
        </p:blipFill>
        <p:spPr>
          <a:xfrm>
            <a:off x="8019288" y="0"/>
            <a:ext cx="2418572" cy="417692"/>
          </a:xfrm>
          <a:prstGeom prst="rect">
            <a:avLst/>
          </a:prstGeom>
        </p:spPr>
      </p:pic>
      <p:sp>
        <p:nvSpPr>
          <p:cNvPr id="9" name="Marcador de pie de página 8"/>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261583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3E3D9-0F14-1E6E-CC00-B9C02E9320D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4624B75-2517-009C-0B54-671D6A9FDB12}"/>
              </a:ext>
            </a:extLst>
          </p:cNvPr>
          <p:cNvSpPr txBox="1"/>
          <p:nvPr/>
        </p:nvSpPr>
        <p:spPr>
          <a:xfrm>
            <a:off x="1671603" y="1015548"/>
            <a:ext cx="7871235" cy="707886"/>
          </a:xfrm>
          <a:prstGeom prst="rect">
            <a:avLst/>
          </a:prstGeom>
          <a:noFill/>
        </p:spPr>
        <p:txBody>
          <a:bodyPr wrap="square">
            <a:spAutoFit/>
          </a:bodyPr>
          <a:lstStyle/>
          <a:p>
            <a:pPr algn="ctr">
              <a:defRPr sz="2000"/>
            </a:pPr>
            <a:r>
              <a:rPr lang="es-AR" b="1" dirty="0"/>
              <a:t>Residuos obtenidos Z</a:t>
            </a:r>
            <a:r>
              <a:rPr lang="es-AR" b="1" baseline="-25000" dirty="0"/>
              <a:t>X3</a:t>
            </a:r>
            <a:r>
              <a:rPr lang="es-AR" b="1" dirty="0"/>
              <a:t> </a:t>
            </a:r>
            <a:r>
              <a:rPr lang="es-AR" b="1" baseline="30000" dirty="0"/>
              <a:t>(0,1)</a:t>
            </a:r>
          </a:p>
          <a:p>
            <a:pPr algn="ctr">
              <a:defRPr sz="2000"/>
            </a:pPr>
            <a:r>
              <a:rPr lang="es-AR" sz="2000" dirty="0"/>
              <a:t>                                 </a:t>
            </a:r>
            <a:endParaRPr lang="es-AR" b="1" dirty="0"/>
          </a:p>
        </p:txBody>
      </p:sp>
      <p:sp>
        <p:nvSpPr>
          <p:cNvPr id="4" name="TextBox 1">
            <a:extLst>
              <a:ext uri="{FF2B5EF4-FFF2-40B4-BE49-F238E27FC236}">
                <a16:creationId xmlns:a16="http://schemas.microsoft.com/office/drawing/2014/main" id="{A8461FC4-EEC1-C8E7-7E88-7886515C1185}"/>
              </a:ext>
            </a:extLst>
          </p:cNvPr>
          <p:cNvSpPr txBox="1"/>
          <p:nvPr/>
        </p:nvSpPr>
        <p:spPr>
          <a:xfrm>
            <a:off x="640080" y="365760"/>
            <a:ext cx="4668266" cy="584775"/>
          </a:xfrm>
          <a:prstGeom prst="rect">
            <a:avLst/>
          </a:prstGeom>
          <a:noFill/>
        </p:spPr>
        <p:txBody>
          <a:bodyPr wrap="none">
            <a:spAutoFit/>
          </a:bodyPr>
          <a:lstStyle/>
          <a:p>
            <a:pPr>
              <a:defRPr sz="3200" b="1"/>
            </a:pPr>
            <a:r>
              <a:rPr lang="es-AR" dirty="0"/>
              <a:t>Primeros resultados (3)</a:t>
            </a:r>
            <a:endParaRPr dirty="0"/>
          </a:p>
        </p:txBody>
      </p:sp>
      <p:pic>
        <p:nvPicPr>
          <p:cNvPr id="2" name="Picture 2" descr="image_16.png">
            <a:extLst>
              <a:ext uri="{FF2B5EF4-FFF2-40B4-BE49-F238E27FC236}">
                <a16:creationId xmlns:a16="http://schemas.microsoft.com/office/drawing/2014/main" id="{72B58F91-E0AF-653E-B96D-BAFDFD0AC9C1}"/>
              </a:ext>
            </a:extLst>
          </p:cNvPr>
          <p:cNvPicPr>
            <a:picLocks noChangeAspect="1"/>
          </p:cNvPicPr>
          <p:nvPr/>
        </p:nvPicPr>
        <p:blipFill>
          <a:blip r:embed="rId2"/>
          <a:stretch>
            <a:fillRect/>
          </a:stretch>
        </p:blipFill>
        <p:spPr>
          <a:xfrm>
            <a:off x="6505937" y="1618358"/>
            <a:ext cx="5285628" cy="3621284"/>
          </a:xfrm>
          <a:prstGeom prst="rect">
            <a:avLst/>
          </a:prstGeom>
          <a:solidFill>
            <a:schemeClr val="tx1"/>
          </a:solidFill>
        </p:spPr>
      </p:pic>
      <p:sp>
        <p:nvSpPr>
          <p:cNvPr id="7" name="CuadroTexto 6">
            <a:extLst>
              <a:ext uri="{FF2B5EF4-FFF2-40B4-BE49-F238E27FC236}">
                <a16:creationId xmlns:a16="http://schemas.microsoft.com/office/drawing/2014/main" id="{9675F052-B062-2C33-E28A-3AB27A3CDB02}"/>
              </a:ext>
            </a:extLst>
          </p:cNvPr>
          <p:cNvSpPr txBox="1"/>
          <p:nvPr/>
        </p:nvSpPr>
        <p:spPr>
          <a:xfrm>
            <a:off x="725678" y="5217824"/>
            <a:ext cx="5203669" cy="369332"/>
          </a:xfrm>
          <a:prstGeom prst="rect">
            <a:avLst/>
          </a:prstGeom>
          <a:noFill/>
        </p:spPr>
        <p:txBody>
          <a:bodyPr wrap="none" rtlCol="0">
            <a:spAutoFit/>
          </a:bodyPr>
          <a:lstStyle/>
          <a:p>
            <a:r>
              <a:rPr lang="es-AR" dirty="0"/>
              <a:t>Independencia. Sin tendencia ni correlación</a:t>
            </a:r>
          </a:p>
        </p:txBody>
      </p:sp>
      <p:sp>
        <p:nvSpPr>
          <p:cNvPr id="10" name="CuadroTexto 9">
            <a:extLst>
              <a:ext uri="{FF2B5EF4-FFF2-40B4-BE49-F238E27FC236}">
                <a16:creationId xmlns:a16="http://schemas.microsoft.com/office/drawing/2014/main" id="{F2A99DE2-C296-0E0A-48D5-E93C0A00E5ED}"/>
              </a:ext>
            </a:extLst>
          </p:cNvPr>
          <p:cNvSpPr txBox="1"/>
          <p:nvPr/>
        </p:nvSpPr>
        <p:spPr>
          <a:xfrm>
            <a:off x="7229922" y="5197207"/>
            <a:ext cx="3998210" cy="369332"/>
          </a:xfrm>
          <a:prstGeom prst="rect">
            <a:avLst/>
          </a:prstGeom>
          <a:noFill/>
        </p:spPr>
        <p:txBody>
          <a:bodyPr wrap="none" rtlCol="0">
            <a:spAutoFit/>
          </a:bodyPr>
          <a:lstStyle/>
          <a:p>
            <a:r>
              <a:rPr lang="es-AR" dirty="0"/>
              <a:t>Función de probabilidad GAMMA</a:t>
            </a:r>
          </a:p>
        </p:txBody>
      </p:sp>
      <p:pic>
        <p:nvPicPr>
          <p:cNvPr id="8" name="Imagen 7" descr="Gráfico&#10;&#10;El contenido generado por IA puede ser incorrecto.">
            <a:extLst>
              <a:ext uri="{FF2B5EF4-FFF2-40B4-BE49-F238E27FC236}">
                <a16:creationId xmlns:a16="http://schemas.microsoft.com/office/drawing/2014/main" id="{8C8BF978-C400-4E68-91E8-88760D4DAE5F}"/>
              </a:ext>
            </a:extLst>
          </p:cNvPr>
          <p:cNvPicPr>
            <a:picLocks noChangeAspect="1"/>
          </p:cNvPicPr>
          <p:nvPr/>
        </p:nvPicPr>
        <p:blipFill>
          <a:blip r:embed="rId3"/>
          <a:stretch>
            <a:fillRect/>
          </a:stretch>
        </p:blipFill>
        <p:spPr>
          <a:xfrm>
            <a:off x="261229" y="1618619"/>
            <a:ext cx="6132569" cy="3621283"/>
          </a:xfrm>
          <a:prstGeom prst="rect">
            <a:avLst/>
          </a:prstGeom>
        </p:spPr>
      </p:pic>
      <p:sp>
        <p:nvSpPr>
          <p:cNvPr id="11" name="CuadroTexto 10">
            <a:extLst>
              <a:ext uri="{FF2B5EF4-FFF2-40B4-BE49-F238E27FC236}">
                <a16:creationId xmlns:a16="http://schemas.microsoft.com/office/drawing/2014/main" id="{44943A2F-56EC-9B33-DCD2-7E893489CC56}"/>
              </a:ext>
            </a:extLst>
          </p:cNvPr>
          <p:cNvSpPr txBox="1"/>
          <p:nvPr/>
        </p:nvSpPr>
        <p:spPr>
          <a:xfrm>
            <a:off x="416284" y="5696926"/>
            <a:ext cx="11955028" cy="646331"/>
          </a:xfrm>
          <a:prstGeom prst="rect">
            <a:avLst/>
          </a:prstGeom>
          <a:noFill/>
        </p:spPr>
        <p:txBody>
          <a:bodyPr wrap="square">
            <a:spAutoFit/>
          </a:bodyPr>
          <a:lstStyle/>
          <a:p>
            <a:r>
              <a:rPr lang="es-AR" b="1" dirty="0">
                <a:solidFill>
                  <a:srgbClr val="FFC000"/>
                </a:solidFill>
              </a:rPr>
              <a:t>El residuo estocástico del modelo (Zx) es independiente, sin autocorrelación, tendencia ni periodicidades. Puede ser tratado como una variable aleatoria, con distribución gamma desplazada, apta para simulaciones.</a:t>
            </a:r>
          </a:p>
        </p:txBody>
      </p:sp>
      <p:pic>
        <p:nvPicPr>
          <p:cNvPr id="12" name="Imagen 11" descr="Texto&#10;&#10;El contenido generado por IA puede ser incorrecto.">
            <a:extLst>
              <a:ext uri="{FF2B5EF4-FFF2-40B4-BE49-F238E27FC236}">
                <a16:creationId xmlns:a16="http://schemas.microsoft.com/office/drawing/2014/main" id="{6FE8DF10-3194-2C48-BE35-858DD2856A20}"/>
              </a:ext>
            </a:extLst>
          </p:cNvPr>
          <p:cNvPicPr>
            <a:picLocks noChangeAspect="1"/>
          </p:cNvPicPr>
          <p:nvPr/>
        </p:nvPicPr>
        <p:blipFill>
          <a:blip r:embed="rId4"/>
          <a:stretch>
            <a:fillRect/>
          </a:stretch>
        </p:blipFill>
        <p:spPr>
          <a:xfrm>
            <a:off x="8019288" y="0"/>
            <a:ext cx="2418572" cy="417692"/>
          </a:xfrm>
          <a:prstGeom prst="rect">
            <a:avLst/>
          </a:prstGeom>
        </p:spPr>
      </p:pic>
      <p:sp>
        <p:nvSpPr>
          <p:cNvPr id="6" name="Marcador de pie de página 5"/>
          <p:cNvSpPr>
            <a:spLocks noGrp="1"/>
          </p:cNvSpPr>
          <p:nvPr>
            <p:ph type="ftr" sz="quarter" idx="11"/>
          </p:nvPr>
        </p:nvSpPr>
        <p:spPr/>
        <p:txBody>
          <a:bodyPr/>
          <a:lstStyle/>
          <a:p>
            <a:r>
              <a:rPr lang="en-US" dirty="0"/>
              <a:t>ING. LUIS MARCELO CARDINALI</a:t>
            </a:r>
          </a:p>
        </p:txBody>
      </p:sp>
    </p:spTree>
    <p:extLst>
      <p:ext uri="{BB962C8B-B14F-4D97-AF65-F5344CB8AC3E}">
        <p14:creationId xmlns:p14="http://schemas.microsoft.com/office/powerpoint/2010/main" val="1696351543"/>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26290</TotalTime>
  <Words>3677</Words>
  <Application>Microsoft Office PowerPoint</Application>
  <PresentationFormat>Personalizado</PresentationFormat>
  <Paragraphs>522</Paragraphs>
  <Slides>39</Slides>
  <Notes>21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Aptos</vt:lpstr>
      <vt:lpstr>Arial</vt:lpstr>
      <vt:lpstr>Calibri</vt:lpstr>
      <vt:lpstr>Calibri Light</vt:lpstr>
      <vt:lpstr>Cambria Math</vt:lpstr>
      <vt:lpstr>Wingdings</vt:lpstr>
      <vt:lpstr>Retrospección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Cardinali, L. Marcelo</dc:creator>
  <cp:keywords/>
  <dc:description>generated using python-pptx</dc:description>
  <cp:lastModifiedBy>Cardinali, L. Marcelo</cp:lastModifiedBy>
  <cp:revision>137</cp:revision>
  <dcterms:created xsi:type="dcterms:W3CDTF">2013-01-27T09:14:16Z</dcterms:created>
  <dcterms:modified xsi:type="dcterms:W3CDTF">2025-11-18T18:02:13Z</dcterms:modified>
  <cp:category/>
</cp:coreProperties>
</file>